
<file path=[Content_Types].xml><?xml version="1.0" encoding="utf-8"?>
<Types xmlns="http://schemas.openxmlformats.org/package/2006/content-types">
  <Default Extension="png" ContentType="image/png"/>
  <Default Extension="mp3" ContentType="audio/unknown"/>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9" r:id="rId3"/>
    <p:sldId id="263" r:id="rId4"/>
    <p:sldId id="261" r:id="rId5"/>
    <p:sldId id="262" r:id="rId6"/>
  </p:sldIdLst>
  <p:sldSz cx="9144000" cy="6858000" type="screen4x3"/>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366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3250" autoAdjust="0"/>
  </p:normalViewPr>
  <p:slideViewPr>
    <p:cSldViewPr>
      <p:cViewPr>
        <p:scale>
          <a:sx n="70" d="100"/>
          <a:sy n="70" d="100"/>
        </p:scale>
        <p:origin x="-1386" y="-6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5"/>
            <a:ext cx="7772400" cy="1470025"/>
          </a:xfrm>
        </p:spPr>
        <p:txBody>
          <a:bodyPr/>
          <a:lstStyle/>
          <a:p>
            <a:r>
              <a:rPr lang="fr-FR" smtClean="0"/>
              <a:t>Modifiez le style du titre</a:t>
            </a:r>
            <a:endParaRPr lang="fr-FR"/>
          </a:p>
        </p:txBody>
      </p:sp>
      <p:sp>
        <p:nvSpPr>
          <p:cNvPr id="3" name="Sous-titr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smtClean="0"/>
              <a:t>Modifiez le style des sous-titres du masque</a:t>
            </a:r>
            <a:endParaRPr lang="fr-FR"/>
          </a:p>
        </p:txBody>
      </p:sp>
      <p:sp>
        <p:nvSpPr>
          <p:cNvPr id="4" name="Espace réservé de la date 3"/>
          <p:cNvSpPr>
            <a:spLocks noGrp="1"/>
          </p:cNvSpPr>
          <p:nvPr>
            <p:ph type="dt" sz="half" idx="10"/>
          </p:nvPr>
        </p:nvSpPr>
        <p:spPr/>
        <p:txBody>
          <a:bodyPr/>
          <a:lstStyle/>
          <a:p>
            <a:fld id="{198355D4-0DF1-4C35-BEC2-F2DE7F30EC6A}" type="datetimeFigureOut">
              <a:rPr lang="fr-FR" smtClean="0"/>
              <a:t>25/06/2012</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B175ED9B-2B1B-4C5A-B6D6-8BD4180F3DF1}" type="slidenum">
              <a:rPr lang="fr-FR" smtClean="0"/>
              <a:t>‹N°›</a:t>
            </a:fld>
            <a:endParaRPr lang="fr-FR"/>
          </a:p>
        </p:txBody>
      </p:sp>
    </p:spTree>
    <p:extLst>
      <p:ext uri="{BB962C8B-B14F-4D97-AF65-F5344CB8AC3E}">
        <p14:creationId xmlns:p14="http://schemas.microsoft.com/office/powerpoint/2010/main" val="44617909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texte vertical 2"/>
          <p:cNvSpPr>
            <a:spLocks noGrp="1"/>
          </p:cNvSpPr>
          <p:nvPr>
            <p:ph type="body" orient="vert" idx="1"/>
          </p:nvPr>
        </p:nvSpPr>
        <p:spPr/>
        <p:txBody>
          <a:bodyPr vert="eaVe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198355D4-0DF1-4C35-BEC2-F2DE7F30EC6A}" type="datetimeFigureOut">
              <a:rPr lang="fr-FR" smtClean="0"/>
              <a:t>25/06/2012</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B175ED9B-2B1B-4C5A-B6D6-8BD4180F3DF1}" type="slidenum">
              <a:rPr lang="fr-FR" smtClean="0"/>
              <a:t>‹N°›</a:t>
            </a:fld>
            <a:endParaRPr lang="fr-FR"/>
          </a:p>
        </p:txBody>
      </p:sp>
    </p:spTree>
    <p:extLst>
      <p:ext uri="{BB962C8B-B14F-4D97-AF65-F5344CB8AC3E}">
        <p14:creationId xmlns:p14="http://schemas.microsoft.com/office/powerpoint/2010/main" val="196175812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p:spPr>
        <p:txBody>
          <a:bodyPr vert="eaVert"/>
          <a:lstStyle/>
          <a:p>
            <a:r>
              <a:rPr lang="fr-FR" smtClean="0"/>
              <a:t>Modifiez le style du titre</a:t>
            </a:r>
            <a:endParaRPr lang="fr-FR"/>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198355D4-0DF1-4C35-BEC2-F2DE7F30EC6A}" type="datetimeFigureOut">
              <a:rPr lang="fr-FR" smtClean="0"/>
              <a:t>25/06/2012</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B175ED9B-2B1B-4C5A-B6D6-8BD4180F3DF1}" type="slidenum">
              <a:rPr lang="fr-FR" smtClean="0"/>
              <a:t>‹N°›</a:t>
            </a:fld>
            <a:endParaRPr lang="fr-FR"/>
          </a:p>
        </p:txBody>
      </p:sp>
    </p:spTree>
    <p:extLst>
      <p:ext uri="{BB962C8B-B14F-4D97-AF65-F5344CB8AC3E}">
        <p14:creationId xmlns:p14="http://schemas.microsoft.com/office/powerpoint/2010/main" val="388652204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contenu 2"/>
          <p:cNvSpPr>
            <a:spLocks noGrp="1"/>
          </p:cNvSpPr>
          <p:nvPr>
            <p:ph idx="1"/>
          </p:nvPr>
        </p:nvSpPr>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198355D4-0DF1-4C35-BEC2-F2DE7F30EC6A}" type="datetimeFigureOut">
              <a:rPr lang="fr-FR" smtClean="0"/>
              <a:t>25/06/2012</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B175ED9B-2B1B-4C5A-B6D6-8BD4180F3DF1}" type="slidenum">
              <a:rPr lang="fr-FR" smtClean="0"/>
              <a:t>‹N°›</a:t>
            </a:fld>
            <a:endParaRPr lang="fr-FR"/>
          </a:p>
        </p:txBody>
      </p:sp>
    </p:spTree>
    <p:extLst>
      <p:ext uri="{BB962C8B-B14F-4D97-AF65-F5344CB8AC3E}">
        <p14:creationId xmlns:p14="http://schemas.microsoft.com/office/powerpoint/2010/main" val="56699684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FR" smtClean="0"/>
              <a:t>Modifiez le style du titre</a:t>
            </a:r>
            <a:endParaRPr lang="fr-FR"/>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Modifiez les styles du texte du masque</a:t>
            </a:r>
          </a:p>
        </p:txBody>
      </p:sp>
      <p:sp>
        <p:nvSpPr>
          <p:cNvPr id="4" name="Espace réservé de la date 3"/>
          <p:cNvSpPr>
            <a:spLocks noGrp="1"/>
          </p:cNvSpPr>
          <p:nvPr>
            <p:ph type="dt" sz="half" idx="10"/>
          </p:nvPr>
        </p:nvSpPr>
        <p:spPr/>
        <p:txBody>
          <a:bodyPr/>
          <a:lstStyle/>
          <a:p>
            <a:fld id="{198355D4-0DF1-4C35-BEC2-F2DE7F30EC6A}" type="datetimeFigureOut">
              <a:rPr lang="fr-FR" smtClean="0"/>
              <a:t>25/06/2012</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B175ED9B-2B1B-4C5A-B6D6-8BD4180F3DF1}" type="slidenum">
              <a:rPr lang="fr-FR" smtClean="0"/>
              <a:t>‹N°›</a:t>
            </a:fld>
            <a:endParaRPr lang="fr-FR"/>
          </a:p>
        </p:txBody>
      </p:sp>
    </p:spTree>
    <p:extLst>
      <p:ext uri="{BB962C8B-B14F-4D97-AF65-F5344CB8AC3E}">
        <p14:creationId xmlns:p14="http://schemas.microsoft.com/office/powerpoint/2010/main" val="22816781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contenu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e la date 4"/>
          <p:cNvSpPr>
            <a:spLocks noGrp="1"/>
          </p:cNvSpPr>
          <p:nvPr>
            <p:ph type="dt" sz="half" idx="10"/>
          </p:nvPr>
        </p:nvSpPr>
        <p:spPr/>
        <p:txBody>
          <a:bodyPr/>
          <a:lstStyle/>
          <a:p>
            <a:fld id="{198355D4-0DF1-4C35-BEC2-F2DE7F30EC6A}" type="datetimeFigureOut">
              <a:rPr lang="fr-FR" smtClean="0"/>
              <a:t>25/06/2012</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B175ED9B-2B1B-4C5A-B6D6-8BD4180F3DF1}" type="slidenum">
              <a:rPr lang="fr-FR" smtClean="0"/>
              <a:t>‹N°›</a:t>
            </a:fld>
            <a:endParaRPr lang="fr-FR"/>
          </a:p>
        </p:txBody>
      </p:sp>
    </p:spTree>
    <p:extLst>
      <p:ext uri="{BB962C8B-B14F-4D97-AF65-F5344CB8AC3E}">
        <p14:creationId xmlns:p14="http://schemas.microsoft.com/office/powerpoint/2010/main" val="185091090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lvl1pPr>
          </a:lstStyle>
          <a:p>
            <a:r>
              <a:rPr lang="fr-FR" smtClean="0"/>
              <a:t>Modifiez le style du titre</a:t>
            </a:r>
            <a:endParaRPr lang="fr-FR"/>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7" name="Espace réservé de la date 6"/>
          <p:cNvSpPr>
            <a:spLocks noGrp="1"/>
          </p:cNvSpPr>
          <p:nvPr>
            <p:ph type="dt" sz="half" idx="10"/>
          </p:nvPr>
        </p:nvSpPr>
        <p:spPr/>
        <p:txBody>
          <a:bodyPr/>
          <a:lstStyle/>
          <a:p>
            <a:fld id="{198355D4-0DF1-4C35-BEC2-F2DE7F30EC6A}" type="datetimeFigureOut">
              <a:rPr lang="fr-FR" smtClean="0"/>
              <a:t>25/06/2012</a:t>
            </a:fld>
            <a:endParaRPr lang="fr-FR"/>
          </a:p>
        </p:txBody>
      </p:sp>
      <p:sp>
        <p:nvSpPr>
          <p:cNvPr id="8" name="Espace réservé du pied de page 7"/>
          <p:cNvSpPr>
            <a:spLocks noGrp="1"/>
          </p:cNvSpPr>
          <p:nvPr>
            <p:ph type="ftr" sz="quarter" idx="11"/>
          </p:nvPr>
        </p:nvSpPr>
        <p:spPr/>
        <p:txBody>
          <a:bodyPr/>
          <a:lstStyle/>
          <a:p>
            <a:endParaRPr lang="fr-FR"/>
          </a:p>
        </p:txBody>
      </p:sp>
      <p:sp>
        <p:nvSpPr>
          <p:cNvPr id="9" name="Espace réservé du numéro de diapositive 8"/>
          <p:cNvSpPr>
            <a:spLocks noGrp="1"/>
          </p:cNvSpPr>
          <p:nvPr>
            <p:ph type="sldNum" sz="quarter" idx="12"/>
          </p:nvPr>
        </p:nvSpPr>
        <p:spPr/>
        <p:txBody>
          <a:bodyPr/>
          <a:lstStyle/>
          <a:p>
            <a:fld id="{B175ED9B-2B1B-4C5A-B6D6-8BD4180F3DF1}" type="slidenum">
              <a:rPr lang="fr-FR" smtClean="0"/>
              <a:t>‹N°›</a:t>
            </a:fld>
            <a:endParaRPr lang="fr-FR"/>
          </a:p>
        </p:txBody>
      </p:sp>
    </p:spTree>
    <p:extLst>
      <p:ext uri="{BB962C8B-B14F-4D97-AF65-F5344CB8AC3E}">
        <p14:creationId xmlns:p14="http://schemas.microsoft.com/office/powerpoint/2010/main" val="80698246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e la date 2"/>
          <p:cNvSpPr>
            <a:spLocks noGrp="1"/>
          </p:cNvSpPr>
          <p:nvPr>
            <p:ph type="dt" sz="half" idx="10"/>
          </p:nvPr>
        </p:nvSpPr>
        <p:spPr/>
        <p:txBody>
          <a:bodyPr/>
          <a:lstStyle/>
          <a:p>
            <a:fld id="{198355D4-0DF1-4C35-BEC2-F2DE7F30EC6A}" type="datetimeFigureOut">
              <a:rPr lang="fr-FR" smtClean="0"/>
              <a:t>25/06/2012</a:t>
            </a:fld>
            <a:endParaRPr lang="fr-FR"/>
          </a:p>
        </p:txBody>
      </p:sp>
      <p:sp>
        <p:nvSpPr>
          <p:cNvPr id="4" name="Espace réservé du pied de page 3"/>
          <p:cNvSpPr>
            <a:spLocks noGrp="1"/>
          </p:cNvSpPr>
          <p:nvPr>
            <p:ph type="ftr" sz="quarter" idx="11"/>
          </p:nvPr>
        </p:nvSpPr>
        <p:spPr/>
        <p:txBody>
          <a:bodyPr/>
          <a:lstStyle/>
          <a:p>
            <a:endParaRPr lang="fr-FR"/>
          </a:p>
        </p:txBody>
      </p:sp>
      <p:sp>
        <p:nvSpPr>
          <p:cNvPr id="5" name="Espace réservé du numéro de diapositive 4"/>
          <p:cNvSpPr>
            <a:spLocks noGrp="1"/>
          </p:cNvSpPr>
          <p:nvPr>
            <p:ph type="sldNum" sz="quarter" idx="12"/>
          </p:nvPr>
        </p:nvSpPr>
        <p:spPr/>
        <p:txBody>
          <a:bodyPr/>
          <a:lstStyle/>
          <a:p>
            <a:fld id="{B175ED9B-2B1B-4C5A-B6D6-8BD4180F3DF1}" type="slidenum">
              <a:rPr lang="fr-FR" smtClean="0"/>
              <a:t>‹N°›</a:t>
            </a:fld>
            <a:endParaRPr lang="fr-FR"/>
          </a:p>
        </p:txBody>
      </p:sp>
    </p:spTree>
    <p:extLst>
      <p:ext uri="{BB962C8B-B14F-4D97-AF65-F5344CB8AC3E}">
        <p14:creationId xmlns:p14="http://schemas.microsoft.com/office/powerpoint/2010/main" val="77325528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198355D4-0DF1-4C35-BEC2-F2DE7F30EC6A}" type="datetimeFigureOut">
              <a:rPr lang="fr-FR" smtClean="0"/>
              <a:t>25/06/2012</a:t>
            </a:fld>
            <a:endParaRPr lang="fr-FR"/>
          </a:p>
        </p:txBody>
      </p:sp>
      <p:sp>
        <p:nvSpPr>
          <p:cNvPr id="3" name="Espace réservé du pied de page 2"/>
          <p:cNvSpPr>
            <a:spLocks noGrp="1"/>
          </p:cNvSpPr>
          <p:nvPr>
            <p:ph type="ftr" sz="quarter" idx="11"/>
          </p:nvPr>
        </p:nvSpPr>
        <p:spPr/>
        <p:txBody>
          <a:bodyPr/>
          <a:lstStyle/>
          <a:p>
            <a:endParaRPr lang="fr-FR"/>
          </a:p>
        </p:txBody>
      </p:sp>
      <p:sp>
        <p:nvSpPr>
          <p:cNvPr id="4" name="Espace réservé du numéro de diapositive 3"/>
          <p:cNvSpPr>
            <a:spLocks noGrp="1"/>
          </p:cNvSpPr>
          <p:nvPr>
            <p:ph type="sldNum" sz="quarter" idx="12"/>
          </p:nvPr>
        </p:nvSpPr>
        <p:spPr/>
        <p:txBody>
          <a:bodyPr/>
          <a:lstStyle/>
          <a:p>
            <a:fld id="{B175ED9B-2B1B-4C5A-B6D6-8BD4180F3DF1}" type="slidenum">
              <a:rPr lang="fr-FR" smtClean="0"/>
              <a:t>‹N°›</a:t>
            </a:fld>
            <a:endParaRPr lang="fr-FR"/>
          </a:p>
        </p:txBody>
      </p:sp>
    </p:spTree>
    <p:extLst>
      <p:ext uri="{BB962C8B-B14F-4D97-AF65-F5344CB8AC3E}">
        <p14:creationId xmlns:p14="http://schemas.microsoft.com/office/powerpoint/2010/main" val="254275849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fr-FR" smtClean="0"/>
              <a:t>Modifiez le style du titre</a:t>
            </a:r>
            <a:endParaRPr lang="fr-FR"/>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Modifiez les styles du texte du masque</a:t>
            </a:r>
          </a:p>
        </p:txBody>
      </p:sp>
      <p:sp>
        <p:nvSpPr>
          <p:cNvPr id="5" name="Espace réservé de la date 4"/>
          <p:cNvSpPr>
            <a:spLocks noGrp="1"/>
          </p:cNvSpPr>
          <p:nvPr>
            <p:ph type="dt" sz="half" idx="10"/>
          </p:nvPr>
        </p:nvSpPr>
        <p:spPr/>
        <p:txBody>
          <a:bodyPr/>
          <a:lstStyle/>
          <a:p>
            <a:fld id="{198355D4-0DF1-4C35-BEC2-F2DE7F30EC6A}" type="datetimeFigureOut">
              <a:rPr lang="fr-FR" smtClean="0"/>
              <a:t>25/06/2012</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B175ED9B-2B1B-4C5A-B6D6-8BD4180F3DF1}" type="slidenum">
              <a:rPr lang="fr-FR" smtClean="0"/>
              <a:t>‹N°›</a:t>
            </a:fld>
            <a:endParaRPr lang="fr-FR"/>
          </a:p>
        </p:txBody>
      </p:sp>
    </p:spTree>
    <p:extLst>
      <p:ext uri="{BB962C8B-B14F-4D97-AF65-F5344CB8AC3E}">
        <p14:creationId xmlns:p14="http://schemas.microsoft.com/office/powerpoint/2010/main" val="21529228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FR" smtClean="0"/>
              <a:t>Modifiez le style du titre</a:t>
            </a:r>
            <a:endParaRPr lang="fr-FR"/>
          </a:p>
        </p:txBody>
      </p:sp>
      <p:sp>
        <p:nvSpPr>
          <p:cNvPr id="3" name="Espace réservé pour une imag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Modifiez les styles du texte du masque</a:t>
            </a:r>
          </a:p>
        </p:txBody>
      </p:sp>
      <p:sp>
        <p:nvSpPr>
          <p:cNvPr id="5" name="Espace réservé de la date 4"/>
          <p:cNvSpPr>
            <a:spLocks noGrp="1"/>
          </p:cNvSpPr>
          <p:nvPr>
            <p:ph type="dt" sz="half" idx="10"/>
          </p:nvPr>
        </p:nvSpPr>
        <p:spPr/>
        <p:txBody>
          <a:bodyPr/>
          <a:lstStyle/>
          <a:p>
            <a:fld id="{198355D4-0DF1-4C35-BEC2-F2DE7F30EC6A}" type="datetimeFigureOut">
              <a:rPr lang="fr-FR" smtClean="0"/>
              <a:t>25/06/2012</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B175ED9B-2B1B-4C5A-B6D6-8BD4180F3DF1}" type="slidenum">
              <a:rPr lang="fr-FR" smtClean="0"/>
              <a:t>‹N°›</a:t>
            </a:fld>
            <a:endParaRPr lang="fr-FR"/>
          </a:p>
        </p:txBody>
      </p:sp>
    </p:spTree>
    <p:extLst>
      <p:ext uri="{BB962C8B-B14F-4D97-AF65-F5344CB8AC3E}">
        <p14:creationId xmlns:p14="http://schemas.microsoft.com/office/powerpoint/2010/main" val="424490411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fr-FR" smtClean="0"/>
              <a:t>Modifiez le style du titre</a:t>
            </a:r>
            <a:endParaRPr lang="fr-FR"/>
          </a:p>
        </p:txBody>
      </p:sp>
      <p:sp>
        <p:nvSpPr>
          <p:cNvPr id="3" name="Espace réservé du texte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98355D4-0DF1-4C35-BEC2-F2DE7F30EC6A}" type="datetimeFigureOut">
              <a:rPr lang="fr-FR" smtClean="0"/>
              <a:t>25/06/2012</a:t>
            </a:fld>
            <a:endParaRPr lang="fr-FR"/>
          </a:p>
        </p:txBody>
      </p:sp>
      <p:sp>
        <p:nvSpPr>
          <p:cNvPr id="5" name="Espace réservé du pied de page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Espace réservé du numéro de diapositive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175ED9B-2B1B-4C5A-B6D6-8BD4180F3DF1}" type="slidenum">
              <a:rPr lang="fr-FR" smtClean="0"/>
              <a:t>‹N°›</a:t>
            </a:fld>
            <a:endParaRPr lang="fr-FR"/>
          </a:p>
        </p:txBody>
      </p:sp>
    </p:spTree>
    <p:extLst>
      <p:ext uri="{BB962C8B-B14F-4D97-AF65-F5344CB8AC3E}">
        <p14:creationId xmlns:p14="http://schemas.microsoft.com/office/powerpoint/2010/main" val="6053541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jpeg"/><Relationship Id="rId13" Type="http://schemas.openxmlformats.org/officeDocument/2006/relationships/image" Target="../media/image12.jpeg"/><Relationship Id="rId3" Type="http://schemas.openxmlformats.org/officeDocument/2006/relationships/image" Target="../media/image2.jpeg"/><Relationship Id="rId7" Type="http://schemas.openxmlformats.org/officeDocument/2006/relationships/image" Target="../media/image6.jpeg"/><Relationship Id="rId12" Type="http://schemas.openxmlformats.org/officeDocument/2006/relationships/image" Target="../media/image11.jpeg"/><Relationship Id="rId17" Type="http://schemas.openxmlformats.org/officeDocument/2006/relationships/image" Target="../media/image16.jpeg"/><Relationship Id="rId2" Type="http://schemas.openxmlformats.org/officeDocument/2006/relationships/image" Target="../media/image1.jpeg"/><Relationship Id="rId16" Type="http://schemas.openxmlformats.org/officeDocument/2006/relationships/image" Target="../media/image15.gif"/><Relationship Id="rId1" Type="http://schemas.openxmlformats.org/officeDocument/2006/relationships/slideLayout" Target="../slideLayouts/slideLayout1.xml"/><Relationship Id="rId6" Type="http://schemas.openxmlformats.org/officeDocument/2006/relationships/image" Target="../media/image5.jpeg"/><Relationship Id="rId11" Type="http://schemas.openxmlformats.org/officeDocument/2006/relationships/image" Target="../media/image10.png"/><Relationship Id="rId5" Type="http://schemas.openxmlformats.org/officeDocument/2006/relationships/image" Target="../media/image4.jpeg"/><Relationship Id="rId15" Type="http://schemas.openxmlformats.org/officeDocument/2006/relationships/image" Target="../media/image14.jpeg"/><Relationship Id="rId10" Type="http://schemas.openxmlformats.org/officeDocument/2006/relationships/image" Target="../media/image9.jpeg"/><Relationship Id="rId4" Type="http://schemas.openxmlformats.org/officeDocument/2006/relationships/image" Target="../media/image3.png"/><Relationship Id="rId9" Type="http://schemas.openxmlformats.org/officeDocument/2006/relationships/image" Target="../media/image8.jpeg"/><Relationship Id="rId14" Type="http://schemas.openxmlformats.org/officeDocument/2006/relationships/image" Target="../media/image13.jpeg"/></Relationships>
</file>

<file path=ppt/slides/_rels/slide2.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jpeg"/><Relationship Id="rId1" Type="http://schemas.openxmlformats.org/officeDocument/2006/relationships/slideLayout" Target="../slideLayouts/slideLayout7.xml"/><Relationship Id="rId5" Type="http://schemas.openxmlformats.org/officeDocument/2006/relationships/image" Target="../media/image14.jpeg"/><Relationship Id="rId4" Type="http://schemas.openxmlformats.org/officeDocument/2006/relationships/image" Target="../media/image16.jpeg"/></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1.jpeg"/><Relationship Id="rId1" Type="http://schemas.openxmlformats.org/officeDocument/2006/relationships/slideLayout" Target="../slideLayouts/slideLayout7.xml"/><Relationship Id="rId6" Type="http://schemas.openxmlformats.org/officeDocument/2006/relationships/image" Target="../media/image10.png"/><Relationship Id="rId5" Type="http://schemas.openxmlformats.org/officeDocument/2006/relationships/image" Target="../media/image2.jpeg"/><Relationship Id="rId4" Type="http://schemas.openxmlformats.org/officeDocument/2006/relationships/image" Target="../media/image12.jpeg"/></Relationships>
</file>

<file path=ppt/slides/_rels/slide5.xml.rels><?xml version="1.0" encoding="UTF-8" standalone="yes"?>
<Relationships xmlns="http://schemas.openxmlformats.org/package/2006/relationships"><Relationship Id="rId8" Type="http://schemas.openxmlformats.org/officeDocument/2006/relationships/image" Target="../media/image12.jpeg"/><Relationship Id="rId3" Type="http://schemas.openxmlformats.org/officeDocument/2006/relationships/slideLayout" Target="../slideLayouts/slideLayout7.xml"/><Relationship Id="rId7" Type="http://schemas.openxmlformats.org/officeDocument/2006/relationships/image" Target="../media/image17.png"/><Relationship Id="rId2" Type="http://schemas.openxmlformats.org/officeDocument/2006/relationships/audio" Target="../media/media1.mp3"/><Relationship Id="rId1" Type="http://schemas.microsoft.com/office/2007/relationships/media" Target="../media/media1.mp3"/><Relationship Id="rId6" Type="http://schemas.openxmlformats.org/officeDocument/2006/relationships/image" Target="../media/image9.jpeg"/><Relationship Id="rId5" Type="http://schemas.openxmlformats.org/officeDocument/2006/relationships/image" Target="../media/image6.jpeg"/><Relationship Id="rId4" Type="http://schemas.openxmlformats.org/officeDocument/2006/relationships/image" Target="../media/image1.jpeg"/><Relationship Id="rId9" Type="http://schemas.openxmlformats.org/officeDocument/2006/relationships/image" Target="../media/image18.pn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pic>
        <p:nvPicPr>
          <p:cNvPr id="1074" name="Picture 50" descr="http://www.japajo.com/images/d/dra/drapeau_anglais.jpg"/>
          <p:cNvPicPr>
            <a:picLocks noChangeAspect="1" noChangeArrowheads="1"/>
          </p:cNvPicPr>
          <p:nvPr/>
        </p:nvPicPr>
        <p:blipFill rotWithShape="1">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l="9556" t="11502"/>
          <a:stretch/>
        </p:blipFill>
        <p:spPr bwMode="auto">
          <a:xfrm>
            <a:off x="-36512" y="7937"/>
            <a:ext cx="5462300" cy="3313735"/>
          </a:xfrm>
          <a:prstGeom prst="rect">
            <a:avLst/>
          </a:prstGeom>
          <a:noFill/>
          <a:extLst>
            <a:ext uri="{909E8E84-426E-40DD-AFC4-6F175D3DCCD1}">
              <a14:hiddenFill xmlns:a14="http://schemas.microsoft.com/office/drawing/2010/main">
                <a:solidFill>
                  <a:srgbClr val="FFFFFF"/>
                </a:solidFill>
              </a14:hiddenFill>
            </a:ext>
          </a:extLst>
        </p:spPr>
      </p:pic>
      <p:pic>
        <p:nvPicPr>
          <p:cNvPr id="1066" name="Picture 42" descr="http://www.wildgamestudio.com/wordpress/wp-content/uploads/2011/02/Espagne-drapeau-espagnol.png"/>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r="14766"/>
          <a:stretch/>
        </p:blipFill>
        <p:spPr bwMode="auto">
          <a:xfrm>
            <a:off x="3658167" y="2952927"/>
            <a:ext cx="5485833" cy="3726990"/>
          </a:xfrm>
          <a:prstGeom prst="rect">
            <a:avLst/>
          </a:prstGeom>
          <a:noFill/>
          <a:extLst>
            <a:ext uri="{909E8E84-426E-40DD-AFC4-6F175D3DCCD1}">
              <a14:hiddenFill xmlns:a14="http://schemas.microsoft.com/office/drawing/2010/main">
                <a:solidFill>
                  <a:srgbClr val="FFFFFF"/>
                </a:solidFill>
              </a14:hiddenFill>
            </a:ext>
          </a:extLst>
        </p:spPr>
      </p:pic>
      <p:pic>
        <p:nvPicPr>
          <p:cNvPr id="1056" name="Picture 32" descr="http://4.bp.blogspot.com/-iNy8O7n2DaU/TpxwxgEr22I/AAAAAAAAAEo/t1wHW5IVc4c/s320/Ressources%2Bdocumentaires.jpg"/>
          <p:cNvPicPr>
            <a:picLocks noChangeAspect="1" noChangeArrowheads="1"/>
          </p:cNvPicPr>
          <p:nvPr/>
        </p:nvPicPr>
        <p:blipFill rotWithShape="1">
          <a:blip r:embed="rId5">
            <a:extLst>
              <a:ext uri="{28A0092B-C50C-407E-A947-70E740481C1C}">
                <a14:useLocalDpi xmlns:a14="http://schemas.microsoft.com/office/drawing/2010/main" val="0"/>
              </a:ext>
            </a:extLst>
          </a:blip>
          <a:srcRect l="9986" r="9589" b="35"/>
          <a:stretch/>
        </p:blipFill>
        <p:spPr bwMode="auto">
          <a:xfrm>
            <a:off x="2159000" y="4017025"/>
            <a:ext cx="1145243" cy="1428277"/>
          </a:xfrm>
          <a:prstGeom prst="roundRect">
            <a:avLst/>
          </a:prstGeom>
          <a:noFill/>
          <a:effectLst>
            <a:softEdge rad="63500"/>
          </a:effectLst>
          <a:extLst>
            <a:ext uri="{909E8E84-426E-40DD-AFC4-6F175D3DCCD1}">
              <a14:hiddenFill xmlns:a14="http://schemas.microsoft.com/office/drawing/2010/main">
                <a:solidFill>
                  <a:srgbClr val="FFFFFF"/>
                </a:solidFill>
              </a14:hiddenFill>
            </a:ext>
          </a:extLst>
        </p:spPr>
      </p:pic>
      <p:pic>
        <p:nvPicPr>
          <p:cNvPr id="1038" name="Picture 14" descr="http://t0.gstatic.com/images?q=tbn:ANd9GcSFq8sQYEiksQm4R71ouY6vAR8cuhZNUuH_x44K9LCOU-Dwb9Lr4w"/>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10193" y="924749"/>
            <a:ext cx="2466975" cy="1847851"/>
          </a:xfrm>
          <a:prstGeom prst="flowChartAlternateProcess">
            <a:avLst/>
          </a:prstGeom>
          <a:noFill/>
          <a:ln w="28575">
            <a:solidFill>
              <a:schemeClr val="bg1"/>
            </a:solidFill>
          </a:ln>
          <a:effectLst>
            <a:softEdge rad="31750"/>
          </a:effectLst>
          <a:extLst>
            <a:ext uri="{909E8E84-426E-40DD-AFC4-6F175D3DCCD1}">
              <a14:hiddenFill xmlns:a14="http://schemas.microsoft.com/office/drawing/2010/main">
                <a:solidFill>
                  <a:srgbClr val="FFFFFF"/>
                </a:solidFill>
              </a14:hiddenFill>
            </a:ext>
          </a:extLst>
        </p:spPr>
      </p:pic>
      <p:pic>
        <p:nvPicPr>
          <p:cNvPr id="1030" name="Picture 6" descr="http://perlbal.hi-pi.com/blog-images/171354/gd/1276976298/Voyage-en-Espagne-1258-GRENADE-Visite-de-l-Alhambra-PALAIS-DES-LIONS.jpg"/>
          <p:cNvPicPr>
            <a:picLocks noChangeAspect="1" noChangeArrowheads="1"/>
          </p:cNvPicPr>
          <p:nvPr/>
        </p:nvPicPr>
        <p:blipFill rotWithShape="1">
          <a:blip r:embed="rId7" cstate="print">
            <a:extLst>
              <a:ext uri="{28A0092B-C50C-407E-A947-70E740481C1C}">
                <a14:useLocalDpi xmlns:a14="http://schemas.microsoft.com/office/drawing/2010/main" val="0"/>
              </a:ext>
            </a:extLst>
          </a:blip>
          <a:srcRect l="11549"/>
          <a:stretch/>
        </p:blipFill>
        <p:spPr bwMode="auto">
          <a:xfrm>
            <a:off x="6467999" y="2654196"/>
            <a:ext cx="1680609" cy="2438386"/>
          </a:xfrm>
          <a:prstGeom prst="flowChartAlternateProcess">
            <a:avLst/>
          </a:prstGeom>
          <a:noFill/>
          <a:ln w="38100">
            <a:solidFill>
              <a:schemeClr val="tx1"/>
            </a:solidFill>
          </a:ln>
          <a:effectLst>
            <a:softEdge rad="31750"/>
          </a:effectLst>
          <a:extLst>
            <a:ext uri="{909E8E84-426E-40DD-AFC4-6F175D3DCCD1}">
              <a14:hiddenFill xmlns:a14="http://schemas.microsoft.com/office/drawing/2010/main">
                <a:solidFill>
                  <a:srgbClr val="FFFFFF"/>
                </a:solidFill>
              </a14:hiddenFill>
            </a:ext>
          </a:extLst>
        </p:spPr>
      </p:pic>
      <p:pic>
        <p:nvPicPr>
          <p:cNvPr id="1028" name="Picture 4" descr="http://www.2747.com/2747/world/airport/seville/2009en/alcazar1a350.jpg"/>
          <p:cNvPicPr>
            <a:picLocks noChangeAspect="1" noChangeArrowheads="1"/>
          </p:cNvPicPr>
          <p:nvPr/>
        </p:nvPicPr>
        <p:blipFill rotWithShape="1">
          <a:blip r:embed="rId8" cstate="print">
            <a:extLst>
              <a:ext uri="{28A0092B-C50C-407E-A947-70E740481C1C}">
                <a14:useLocalDpi xmlns:a14="http://schemas.microsoft.com/office/drawing/2010/main" val="0"/>
              </a:ext>
            </a:extLst>
          </a:blip>
          <a:srcRect r="17139"/>
          <a:stretch/>
        </p:blipFill>
        <p:spPr bwMode="auto">
          <a:xfrm>
            <a:off x="5268463" y="5229200"/>
            <a:ext cx="2136274" cy="1450717"/>
          </a:xfrm>
          <a:prstGeom prst="roundRect">
            <a:avLst/>
          </a:prstGeom>
          <a:noFill/>
          <a:ln w="38100">
            <a:solidFill>
              <a:schemeClr val="tx1"/>
            </a:solidFill>
          </a:ln>
          <a:effectLst>
            <a:softEdge rad="31750"/>
          </a:effectLst>
          <a:extLst>
            <a:ext uri="{909E8E84-426E-40DD-AFC4-6F175D3DCCD1}">
              <a14:hiddenFill xmlns:a14="http://schemas.microsoft.com/office/drawing/2010/main">
                <a:solidFill>
                  <a:srgbClr val="FFFFFF"/>
                </a:solidFill>
              </a14:hiddenFill>
            </a:ext>
          </a:extLst>
        </p:spPr>
      </p:pic>
      <p:sp>
        <p:nvSpPr>
          <p:cNvPr id="4" name="AutoShape 8" descr="data:image/jpeg;base64,/9j/4AAQSkZJRgABAQAAAQABAAD/2wCEAAkGBhQSERQUEhMUFBQVFhQYFhUWFhQVFRQWFBUVFBQVFBQXHCYeFxkjGRUUHy8gJCcrLCwsFR4xNTAqNSYrLCkBCQoKDgwOGg8PGiwkHCQsLCkpLCkpKiksKSosLCwsLCwpLCksKSksLCwpLCwpKSkpLCwsLCwsKSwsKSwsKSwpLP/AABEIAMIBAwMBIgACEQEDEQH/xAAcAAAABwEBAAAAAAAAAAAAAAAAAQIDBAUGBwj/xABJEAACAQIDBQQGBgcGBAcBAAABAgMAEQQSIQUGMUFRImFxkQcTMoGhsSNCUmJywRQzkqKy0eEkY4LC0vBTc5PxFRc0Q6Ozwxb/xAAZAQADAQEBAAAAAAAAAAAAAAAAAQMCBAX/xAAoEQADAAICAgEDAwUAAAAAAAAAAQIDESExBBJBE1FhMrHwIkJxgeH/2gAMAwEAAhEDEQA/AOTGRktlJF66HuhvqsUXqicrWABIsB39/E1jNmYIyHINdeHOpG0tizQ2OWw5jnXOr9a47LvH7T+Dru7O9X6SZEdRnRrXHB1tcMB7jerxokPKuW+jtZPXqQCL6MTqLC966uEbuPwr1fHt1HPZ5HkY1NcdEObZUbizKCO8Kw8mqpxO4uHbVAYz1jZo/hqvwrR5OqkeH9KGUcm9x/rVXKrsiqc9MwWO3HnTWGRXHSQZT/1IvzFUzYHEwNmMEyH7cDZvjEVbzvXVmiIptk6ipPx4fRVeRa7OdYLf6dTlM6yfcnUZvC5yN8TVxFvlG367DMv3oXBH7EmX4E1osXsqKUWkjRx94A/OqXEbh4c3MYeE/wB27KP2dV+FSrxX8MrPlL5QuPG4aX9XiFVj9WYNCfNhY+6oE8B9YGI0CuvX6w1FuPA0INyZEkU+uEkd+0rIFY6EjtIQDrbiKtMTAUw7ZLhljky5eIKhsuW3O4Fq5qxOeGdMZVfKKdoFbh8P5VGkwp5G9UuH3+lU2m9XIfszx5H/AGhkPzq4h3twz/rIpYj9pGEqeTZW8r1FwWVkSfBAm7Lr9oXBHgy60yUdfZe46Pr+8LHzvV/EIZf1OIicn6jH1b/sSWJprGbJdPbjI77aefCsOWjaopf0wj21Yd47Q+Gvwp2PEBvZYHwN/wDtTj4fofOos2EB1K69Rx8xrWTWyQWoZqhlWHsuT3MM3xFj86MYkj2kPivaH+oeVAbJWahTcUyt7JB8OXiOVLo0GxQajzU2zUkNRoNkgmmy1FeiJp6FsBaklqQxpOaloexbNTZaiZqQWo0IMtTTNQZqYlksDTGE20FBsTwoVU+rvqeNCtaAVsFisytzBrqqIkyAlQ2munnXM9kYfM6qOJPPT511LZOzTGmpvU808l/Hb1+C52VgI0QFFC36fGrJVqBs2cexzFyBzsf6/OrSNa9jFftjTPFz43OVyJCUGjvUkRUPU1r2M+pBaAeHhpTZjPXzqc8dMlKoqI1BFKnoDSCPEVLKU2yVpMm5GMvs/i/I0w8Onvf+I1OK6L+IUn1fY97/AMRrmzfqR1eOv6WUeJ2dHILOqsOjAEeRqkxXo7wr6orRHrExT93VfhWmyUtUrsqVXaOGaqemc9xXo2lH6qdXH2ZU/wAyf6aipgNpYT2Fly/3MgkT/pG38JrpwFLyXrnrx4fXBefJyLvk5cu+zA5cTDGx+8rYeX5WP7NTo9q4WTnLAejr6xP2k18xW/xGASQWdFYdGUMPI1R4z0eYRwxVGiNjrExQX/Bqvwrnrxfszojy/ujI7Wgsl45EkvwaNgeFrhhxXQ8xTQDrbMCNBxFqutpbKWIJlFhw+ANU2I2ftGNP1cskLDMuUidcp1HZ1ddDwAFc30vsdf1F8jcgVvaXXrzHgw1FHZh7L3HR+1+8NfO9Q8LtxASk0ZzfdJRx4xuPnapyPC/sSgHpICh/a1X41hwbVCGxRHtqR3jtL8NR7xSo5Q3Ag+GtKlwsii9rjqO0P2lqDNMmZcwsT9YcfMa1ho1sshQJpmNT9Rw3c2v7w18waNpre2pXvHaXzGo94FPQtgZqANNGQHUEEd2opxDSHsJ6aNOyUwWo0PYTmq/F4mxt76nOarsZDmIINrcdOIpaGmN56FKyihTNmg3XhXOMw1B68wa22LwzLrETfpe3lyPvFZ/ZezBHJmBPPTxrTDFaaVKns64nS0RdnbMmXPjWKMykxxoc4JLZQdBpc3A863OGXQXFjzHG3UX51n8GMxRmuQpzBLjLmsQGtzYA1psMAbW4GvRwWnGkeV5OKpvb+R+OGlmGpMcdLMdP2MepVyxVGZKtpsNfhUF8OarFkrgi5KbdKnJhyeVFLgWte38637rZJw9Fe66D8QpUSdj/ABP8zS5U7PvHzpeHXsH8TVPL2UwrsqMlKVKdyUpUrs2cGhsJSslOBKWEpbHoYKU4idk+BpZWnYk0NZb4HM8mK3gj7CfiH8JrU7EF8PD/AMtP4RWf2/H9Evc6/I1ot3BfCw/gHwJH5VzQ9UzstblD2N2RFOLTRRyDo6q3lcaVnMf6KcHJrGJID/duSv7D5h5WrZBaWBWnp9k52ujlGO9F2JgDPh8QjKoJN88T2Gp9nMGNvCqPbmAeMRtJ9IdT7IUkjLcXUXNdxxkd4nH3G/hNc126uU4Ruk6/ND+VQqF8HRNMwseLhbgWQ9/aA941HlUlZ5B7LBx45v6iu5bT3awuIv6/DxyH7RUZh4OLN8ay20fQ9hW1gkmgbkLiVPJu1+9U3j+xRWcrnxKk3ZSp6rofhY1IwWKzL2HV+46N5j8xVxtXcOaCX1ckyyArdSoOoNxqG9k6ciaxseCZYw5R1Uk2fK2Q2JBs9raHTjU3LRRUmXsuJt7V18eH7Q0ppW1qtGMkC6NcddD8ar8TKxZbknjz7ulZGXk+NRdC4v0BufhVe+0QWAAOpteqqeKmMKXDDKSTcAd19Ljwo1sa7LllN6FLLijoLHRsNODVjC9c9wW3spsTWowWLLWINc2mmdfvLXBrdjYBcQzH1kmVCoyo9lJ1vmtry4XrYYeO1h0pO72yFggVQQ1+0SLZbtYnKOlWfqx0r0Y1M60eZlbut74+AIdKVRBaOkIJzpTNxTxFJMQpoTCjIo2NF6qouKFj7q0ltmW9IaxuFGVjfhr5a1Ewf6s/jb8qexMpyMO6mdnn6Nvxn+Fadb+TMtN8EQrQApGJxARWdyFVQWZjwAAuTXPdp7x4/HR/2GM4eMObSF1DyAaCwI7PPQeddGTLONbpnHiw3leoR0cClhawe62+c6zJhNoxlZX0imAAWQ20DW0ueFxz0IHGugWpzapbQXjqH60N5aegWpEeCuL3p2LBd9Yq0bnG9mI3gT6I9zL8yKvN2B/ZYu4MPJ2FVe8sVo5B0Yfxj+dXm6GGzYRDf60o/wDkeoqkqLOW5SLC1KC1LXCiiOHt4Vr3QfTZHkTskdx+Vcx3pFoIW6Sqf3T/ACrrRjBrle9yWwnhInycVhvaNeumdLyG/CjUVJia6g9QD5ih6vWj2H6GJ3si/tMXeg/jP86b9FaX2dlOoE+IUg6j9ZfUe+p2+UdpoD3N8GU/nUb0Uj+yzqfq4zED+A/nQ30CnnRK2z6PcFOrFsMisQbNHeJr209iwPvFceTc4SzYWKMqjSyMuZrkaRFxe2vI+dejr1xrZ/ZxeBPTFqv7SSJWWkx9NGf2z6JMdECViEqjW8TBv3Ws3wNYebBPGpYgrwIPPRhf4GvXpGlead7Yexb7r/ArWHK1tFE+UjOk/Z1HI91Cm4JiFAsfKhU9FtnVZPQowPaxa37oj+bVb7E9GxhYZ8SXQcVWPKT3Zixt5VoNnb8YPFkepnUsQOw10fws3E+F6t8tdaxQ1yjgrNc00mSY5wNBew/KnlxX+7f1qCop0VtyjCuiaMTTiyg1BFOJU3KKzbZKL0gyHqKbpt6Sk06JULXvTGLGo8KVgjx91HihqKOqDe4K7FDst4VH2cfon/H/AJUqXix2W/CflVfs1/opfxf5ErVmMfbKffZycOIltmmdEHhcMfkPjVFHtN0mjgGGk9WCFEgK21v2mUeyNOJq+3uxsaRpnYBxmkVbXNgrRk3+rq48bEdayiYuYuuX1mX7SNe45kqy5fjyrh8qm70ep4EL02uyy2ljIcY0SrfPFiYbZlK9tZlViCw7Q1INdLSFLDQaf71rKbFg9dIrZbCOzE2Fy1iAD38Tp0rTsLc6t4+/U5/L0r/0PSEUlZKakUcqVGpq+uDl9uTJ70arN4j+NapIpsS0TIjgQqzWUZldyTmZswI5kgLw076v9vrrKO8fNTWEg2fF6yRTM4LxZQDKF6MdCdRxt3muPyX8Jnd4kezba2bjdja8sbrHLKZEZVILG5W5sCCdcvDQ8L1txeuR4uMYZ4LSu+f13ttcWyoSFHEDNlPjc866ps7E54kbqov48DS8e29yxeRj9XseCVzLe6P+yyDpIv8AERXUK5D6SscY4HiQXlnn9XGB1zklvAAce+upvg5dco6Js/b0IjhDTxBmRAFMiZicq3Fib37qt8xrzptDcRGgVo0kjlRhGwZSRMWBIe4vkGh1taxFdW9EO25MRs8Ca5kw8skDEm7djKVzHqAwX/DU4yKyuTE8ZN339qA98n+Q1C9FjjJjh0xkh/aRDVhv0vZhP3mHmo/lXJosZjTjMVHhMScPEZrsQB2nAW9ha+ml63VKVtk5l1WkegRXGpTlxGH+7tCD/wC1l/Otd6Pd5MRI8uFxjI8sKoySqCDLGSVJYfaDAXt9oVjd5JBHKzE2EeNjYnoFxNyfKnLTW0K009M6fvdvXDs/DmaY9yIPakfkq/meQry1tjeGSdyWNhc2UcBc3t31b+kTfRto4t5LkRJdYV+ygPtW+03E+4cqychofA1zyOLOep86FNKaFZNFisludazd/wBJuLwxA9Z66MW7El20+6/tL/vSsTY9KMIetbTa6MOU+z0tufv/AIXHAAH1c3OJyL+KHg4+PdWrldbWFeRITlIOYgjUG9rHu512f0celVJFGHxjj1gFo5Tr6wfZe31u/n48dJ7MOdLg6hcClxmqRt5sP/xP3X/lT0e8MNtHJ8Ff/TVHLIq1sub6UhqgHb0Nh2jc8Oy9zbjYWpH/AI9H/ef9OT/TWVLNu5LbCkAkUvEcqpk3hivosvj6qWw8TlqxxOOWykZiCD7Kk/8AastNM3NJrSMfv96RINnWjZWlmkQkRqQAqm6hnY8ASDYAE6GuVbR9L2JeJ4olSFZOLKWaQCwFlY6Lw4gX6Wqt9KmO9btTEtqQrKgB0IEcara3LW599ZAOR4Vh0zcyuy02Htowzdu7RSBklBJ1RzckH7SkBgeq99dU2XuNi4pIykpaOT9W8Zvx1AcHQdm5vYggGuMcT3Vt8HvxKYtnRCSxw8j5uN7qVEL359glbdx61KoVdnRGVx0XezfTZLhJJIDh4ZUSR1DAvHI4VioZm7QZiANbV0fc30hQbSzCNWjlQBmjfKTlJtmRh7QBsDoLXGmteZ5l1PM3Pz1rQ7gbeOFx+HlAzAuI2W4GZZewwuSBcXB10uoqsvRz2t8nqAUtdKqoNuli4WCW6HK1/VCxIDc36EVV757Tk/8ADsZlikQ/o8vaLR6dk3OjE8L1RkpaMZvR6WMKZZUiEk17qHQKEJsF7JZgSL87VG3fxc6jMMjW5sATawUhdb3HH31x/wBZbUcRr5Vs929/HWeEShPUXyvZbEB7KHLdxsfCuPNHutnd49+lGp3sxsH6Ui4nFSQxxrGbrAZQxZjIQMpGT2U5G9u61dk2Bj4ZsPHJhnEkJUZGHMLob3AINwbgi971wTePaeHDTiXNIJ5GUZbFkWHLHnF+jI1uuY1qPQTvGFjmwSjOyuZkJbJmRgiMApBsQQD/AIq1hlJIz5FbtnXsTiljRnkZURRcsxCqB3k15+373k9dtOAwHNEjyENw9Zma8gUHXVAAOt9K6htna6S7SwmDniQqRMzK9pELGP6JspFri0nEc6zZ2yyuV/R8GpRiNMNHcFTbS/DhVqW1ojNaaZCh3rhwsDzNNcP7KBXzs2XsqDfLy48u7npPQlIz4KedwqmfFSuFGigBI1sO64I91N4bbkxsPowOgiiFvDs1dYXHzH/3D7gg+QqWPD6F83kfV4JW+65o4ra2k5a8UbpXM5sG8eJYjDysBJmzBHsC+VmJPs8wL9xrq0DueLt5n8qfnwudCjMxWRWRrknR1K31PW3nWske86MYb+nXsYXcvaOHixhu2VpEMaBmvezlm46+0tvceNYz0rY8I88V9XncnuUMW+ZFUOD31lhz4SeKJzC0qJIUCzwurtqJFIzWN9Gvy8Kzm3NsPiJWkkJZm5noNBSxS4WmPNU5HtLRXPN0FMMCaU09NmQ1swOrEbUKbVqOgCaWJ7vHU0pY78b+dEKcVqZkXHhl6Clrh7EMnZYEEEciNQaJWpy9AHoTd7eETYWGVm7Topbj7Q0b4g1ZxbTW41Pka4bujvF6tvVTSMIbHKdewb35cjc++txhsdGtik8ljY6aeGorslqkeVkVxevj/H/TbbUx6iSAluDte+nFDTsu1FA4m1Y7aW14QyF5HzXV7u4BIy2uDempt5YDxnUjhlaQHTlxYgilOjVu/j9jYttuMc+PDUfzpcW8UIXVwDc6eXT31x3eze9sM0YgSMghs2dQ1jewANxVD/5jzn6kA/wD8zWLyQuCmPHlf9Qv0poh2lM6G6yZH95RQ3H7wNZLJVhtjbT4lw7hQwAXsgAWBJGg8ahXrlbTfB3ymktjMLaeBqds8n1iMFJGewNjlzW4X621qCBZjWhaMrg8MV4F53JF9CLKCSNL2uB4UGilfn4n502GsRRI3ZFGcFKSSI3IABJCsQFPBibcD1oA7jsD0mx+obETWTOyK/GwlEYBA4mxC5h407tD0o4GaGWJ5AVkjdCMrnR1K8l764VFMSCl+JGnUjhp11PnV1uvu20kzNPFMYIFMkwRCCQuojzGwQt1Jva9gTYVt5GRWBd7ZRqtwRVtulh1kxSROLrIHXwJRhf3EA1YY7ZsUztiLxYZZmaRYQxAjRmIVVCxnhb+gqt2lh/0TEj1b3sAysDxDqRobDkelT2X0XO9eAyYaAkEPDJJC9xa97urd97Nr1Bqm3X3jkweLTERcUOq3sHUjK6nuIv8DUuHCzbQkJTRECZvaIGll63J7R86e/8ALTFkB4/VuCToHCtobE2b+d+6l7qexrHV9LZd/wD94cRtbD4txks8Chb5rKr2a5AHEMx99dD3kwWTGTDkWzD/ABgN8ya5/sn0dK6nNKwkW4FhlGcAswsw4AAHNw7Q62rp28iEnDysLNJAmcdHT2gbeNvdWoyK+hZMNY0toj7PirRYKKqLZ/KtFg+FVJIs8OlSzHcH4ePL41GgqTJOqKXchVUEsxNgANSSeQrLNnmz0v7Kiw+05nVtZgsuQW7JkXtZul2BPvrn8k16uN5seMRip5ibiSWRhf7JY5R+zaqdiKTAbvQtSi4pBesjFrwo6StCmBNvTimmc4vSs9AiQGpQeo6tTiy0xDnjc/Lyqw2fizG69hWUEXDAHS+tqrA/M60oEtxJHhQnoGt8M6bJPh5nQIIzoVAX1eYdosAFJF75qYnUi4VLZbgiwuLGxvbTjXOlgHf+dbLcve39GZlm1jdGTMwLFA3HQakH4VWcj+SNYV8EL0kB2SJnUr0uCLhhoRfkcvwrBe6uwb3YaLG4NUws0TvG4sHd0YLZuyolNrXboPGuZLsL6TI08II4kMzge9FN/dUrpOiuOdTor0bXhTsctafZ+5ELnXHxX6ZWHkXIp3G7iRKOzjYdPtWN/DL/AFqTtdFvRlbuxswYidQw+jXtP+EcF7sx08+ldGzqytGVUodClhlyn6oXkNKyO7mPiwiSRu5cuwJeNdLKLKO0QebedaDA42N9Y5A3DTVWA71Nc2abp7S4R14LxwtN8v8An+CBidwsLGyuGlyXJZCVI6hQQAwX33rW7t4nikZWJQvZHhw4e6oeIw8ssTCKPO3Z0LBedybnwoth7MxkUqscOQOdpIuH7Vc9VVds7Maxx0tEnE7U1ZXjgka1ndC2aFDe8jSZQVA48b3GlafAywYfDskQeNAEJJQ3b6MOxK39om+vcONU67jOwcmRvpXLyeyzH7KXI9lfnr3VYtsFghTV81u0xUEfVbTn2Tb31eOODny17Lf26K5t245IpWSVyjIyhGGl3YgHjoAT5Csrt3caGWQZ3YOiJGxQgKWjGViAy9QfnW92NsiRI3VwrK1+DjTUuNPdT+2N2EMiOCwzAX1vqptz7gK26pRwc7mXf8/Bg9j7gKiMqYpkViCQXjubWseyLjhVvgN1liUKuJYkEkvcMDfkRYcOtqv5931s1mYajpypjD7sFnUCQ6kcv61F1VcFY1PI3g9iMLn19xmBHZAIIYOLEHhmsT1yi/CrbakN8FEQ2cxSshIHHNc8B7qstu7DJw6rGbFLe8cDes/gMVisKjBQcua+ljckAH4DlVpX0a5MZLeaNfkc2fh35I5/wt/KtFg8NJ9hvIiqrA76MxytcN9kkg+4aE+VWse8GYaA+BNtfC1dayJ9HH9Nz2WsEDDiK4D6Xd98RPipcKGMeHhcoYxp6xl4tIfra8Bw4c67FtveQYWFpphlRBrc3JJ0AUcyeleat895f03FyziMRhyLKPugLc/eNtabYipnbkKj5DQJNFmNIYfq6MR0nNQvQA4tqFJXhR0AOXpYNNZhSwayA4P93pd/9imlNOrTAWB00p5BamgaWGpiJCNS81Rg1OK9MQ6XNNLCt72FxzH50RkpuN+J76QyQr0UrcPGk3/340GoAN2pAmKkFSQRwI0I8KJ2qOXvzsPieNrVkZ2b0dbxpNhSJonzK+UyKjsr6Ai5UWVrEC1+/nWyjhS4y5h42+RF65VuC7R4drr7UhbtZuGVQDlJtyPKthhcc1+I9wAHkK4ctzvSR3Yk9cs1kGje18BS9pbLjmVc4vzHAcipve+ljqKhYKPQEmpEkmtvut8xVJlzOzFNVWkLwOyUjRVGuXPlJPN9DwtfTSjxL5iNeH/c/Go5xJyL3VGbGWNTu+Dcw2ye0OnGpWy4wHv0FVRx2lT8DjLitYWqoWZOUXjkEHvqBOgVG7yKZl2kqC7MFHUkD51mtt78YcDKsoY3uctz3DXhXTlpJfk58abZaz4KJ/aUfD5VS7y7Ri2fB6+8jWZVWO6kFjcjVwco0vpWbxu/wUEqDbqxA+Arm28e9E2MN5G7AJyoNFXvtzPea58UNvei2S0lrZa77+kSTaKIrr6tEJOXMrZmOgJIVeAv141jLCmyKKuw5BTUg0DRUAChQoUwFrwoUajShQAgmheiNFQA4HNLWWmb0M1ICWs9OieoIarGDY8hXMxSNeRkbLfwXifKgACWlq1Q3hZeNgOpNgfAHU+VNeuNGw0WTnTjRBuVQYpCxCjiSAOWp0GtCSQqSDoQSCOhGhFGw0WiUuGBpGyopY9B+fSk7IKFgZLyLzUHKfOuqbuthWW0AVTzS1mHiOfjUbzKSs4mzJ7M3CZrGY2+6v5mtJgN04YvZjUHra58zWkGHpaYY9K4by1R1RiSIEGzascJszrUmOMKLnSky7YjTqfCswk+Wbp66LRNKBrMYresj2EA8T+QrO7Q32a9mnCk/VT2j3ALdq63lT4SOf11zs6LJOiK2YgXGlyBzFZ7GbwQKTdwe5Rf+lc+xO22Y3Mc5HN3RlUe9qp221I5sqgdANWPhepVDr4Nzfr0dDxW+4GiRk/iNvgKqsbvhiuytzEHNlyqRc/iNyPGs3gN4MVCtjg833rNmPidfhUh98ZPr4SZT3XPzUVqcTXX7mKy+3ZG2ptZixu5lK6O13ZVa9spYi1/CmNmfTl1aRowq3utuo435WprZ+3Yv0b1MgkzWe5y6ZixYa348PKhsE5SWtmBUqQOPLlVXOmY9top9r2B0bPwAc/W53qKWsKkbYwfqyApJQ3K34jqCagl66J6JN7CLUVFRUzIZNFQoUwDoUVFQA4po6JeFCgBJoBe6t7JuVgcLrjtoR5hxhwo/SJPAvoinzpl988Dh9MFs5GYcJsY3rm8RELRjyNAtmb2VuxicSbQQSSdSqkqPFuA95qxn3NWD/1WLgiP/DRvXy+GWO6g+LUxtnfrG4oZZcQ+TlElo4h3CNLCqQrpQBYSYjDxn6JZHI+s5CD3KtyPOosu0GJuLL4cf2jqfOoxFALS0hgJoGlMtqRTAewqXb5ePKndqyZp5T1dj8TS9jpeVeg1PgoLH5VCZrm/Ws/Iw45CpuDY1d7O29YjMcpHBhp8uFUVClUKuxzbno736PtvNiBIspDlApVuZBve5HG2lXm1d5cNAPpJok7sy38hrXm6LFugIV2UHiAxAPjamiaisGijy7OvbY9KeFF/V55T3DKPNv5VkNo+kiZ/1aJGOpu5/l8KyFFVFhhGHkpk7Gbcnl9uVz3XsPIaVbbhxL+k+scgerRmAJ4n2b+4EnyrN09hZmVhkvmNxpzzaEe+tueNISfO2bfeXb5lPq1uFHxJHE+6/nS4MOsWGJ0z2DnuykMB5D41RYaYPY9ePjzq32tPfCyG9jlsfG4BHv8AzrnU6eitvgLePekRjLFYueJ4hRy99ZSTbk7G5mf3MQPIVCNFV5hIi22WWCl+imvcsctveTc+NR8JtB42up93K1L2dwkH3b+RFQ240JcsC/2jjExUYYELIlyUP1hzytzItwNUVJBo81aS0ARFCgaFMQKF6KhQAKFChQA4vChQQaUdACDQpTUmgAhUjLewqPUuPhpQAzKNbCnVTKO+jAA1501LJSAQ7U3RmipgWOyxZJn+zGR73IT5E1X1Yp2cI3WSVR7o1LH4utV1JDCo6FHTEFQowKFABUDQvRUAHT2DP0iW45l+YpmlRvYgjkQfLWgDUY/Z0kJL+ruLtmC8wSSD3EXt3iq3aO2hIuQKQNMxJ1NtdBXToog6qw4MAw8GFx86Yn2UrcVB8QDXOq+6KbetHIDRVtN5d1lH0qCwBGdRYDLwzDpyv51kJoMt+YBIv4VZUmTJGyfbt1Vh8L/lURxqakbMa0qfiA89KbxaWdh3mj+4fwM0KFCtCFpJbw6VNwezVm0jcCTkjkDN3I50v3G1V9HQBZthUUNHOjwzJwNtD92RDqO5h5c6rCK0eyd5o2Cw49DPCNA6kDEQjrG59oD7DaeFN7d2AkZzYeQTwNqkqgqbdHQ6ow4EUtgZ+hTjwEcQaSg1pgSYwLUKtdn7ELxq1uN+feaKpe6NaZTuKK1ChVTIVqUBRUKAHbaU2woqFIArUCKOhTAnYof2aH8c3/5VAtQoUkAuFRfhyPyrV7pYVGhcsikhxqQD9VetChWb6Av8JCq+yoHgAKyO+kKicWUC6gmwAubnU9TR0KnH6hsz5FAChQq4gWo7UKFAHVt2m/ssP/LT5VbAUdCuZ9mgeqVgwYAgqbggEHQ1xaIanwNChVY6F8gwg+kT8S/MU7tMfSv40VCtf3B8EW1C1ChWhAtQtQoUAC1azcIXaZTqvq3OU6i+U62oUKnk/SajssFw6mM3VTp0FYqRRmbQcTQoVRkpOi7MQepj0Hsj5UKFCuRnSj//2Q=="/>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fr-FR"/>
          </a:p>
        </p:txBody>
      </p:sp>
      <p:pic>
        <p:nvPicPr>
          <p:cNvPr id="1036" name="Picture 12" descr="http://t3.gstatic.com/images?q=tbn:ANd9GcRitjzMp-xjxAtKvtTS4sfOOe_AzkX1P2FWwcvLFDwyiea8_M0LNg"/>
          <p:cNvPicPr>
            <a:picLocks noChangeAspect="1" noChangeArrowheads="1"/>
          </p:cNvPicPr>
          <p:nvPr/>
        </p:nvPicPr>
        <p:blipFill rotWithShape="1">
          <a:blip r:embed="rId9">
            <a:extLst>
              <a:ext uri="{28A0092B-C50C-407E-A947-70E740481C1C}">
                <a14:useLocalDpi xmlns:a14="http://schemas.microsoft.com/office/drawing/2010/main" val="0"/>
              </a:ext>
            </a:extLst>
          </a:blip>
          <a:srcRect t="3519" b="3519"/>
          <a:stretch/>
        </p:blipFill>
        <p:spPr bwMode="auto">
          <a:xfrm>
            <a:off x="1815168" y="260648"/>
            <a:ext cx="1524000" cy="1328202"/>
          </a:xfrm>
          <a:prstGeom prst="ellipse">
            <a:avLst/>
          </a:prstGeom>
          <a:noFill/>
          <a:extLst>
            <a:ext uri="{909E8E84-426E-40DD-AFC4-6F175D3DCCD1}">
              <a14:hiddenFill xmlns:a14="http://schemas.microsoft.com/office/drawing/2010/main">
                <a:solidFill>
                  <a:srgbClr val="FFFFFF"/>
                </a:solidFill>
              </a14:hiddenFill>
            </a:ext>
          </a:extLst>
        </p:spPr>
      </p:pic>
      <p:pic>
        <p:nvPicPr>
          <p:cNvPr id="1026" name="Picture 2" descr="http://1.bp.blogspot.com/-kaaXLEDfYo0/TwWwRqv7P8I/AAAAAAAADlA/s5RZR_46xWg/s1600/gaudi2.jpg"/>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7308304" y="4162782"/>
            <a:ext cx="1835696" cy="2375391"/>
          </a:xfrm>
          <a:prstGeom prst="roundRect">
            <a:avLst/>
          </a:prstGeom>
          <a:noFill/>
          <a:effectLst>
            <a:softEdge rad="31750"/>
          </a:effectLst>
          <a:extLst>
            <a:ext uri="{909E8E84-426E-40DD-AFC4-6F175D3DCCD1}">
              <a14:hiddenFill xmlns:a14="http://schemas.microsoft.com/office/drawing/2010/main">
                <a:solidFill>
                  <a:srgbClr val="FFFFFF"/>
                </a:solidFill>
              </a14:hiddenFill>
            </a:ext>
          </a:extLst>
        </p:spPr>
      </p:pic>
      <p:sp>
        <p:nvSpPr>
          <p:cNvPr id="5" name="AutoShape 16" descr="data:image/jpeg;base64,/9j/4AAQSkZJRgABAQAAAQABAAD/2wCEAAkGBhAQEBAQEBAPDw8PDw8PDw8QEBAPDw8PFBAVFBQQFRQXHCYeFxkjGRQUHy8gIycpLCwsFR4xNTAqNSYrLCkBCQoKDgwOGg8PGjUkHxwvLCopLCwpNSksLSosLCwpLCwpKSktKikpKSksKSwqLC0sLCksKSwpLCwsLCwtKSwsKf/AABEIAMYA/gMBIgACEQEDEQH/xAAcAAABBQEBAQAAAAAAAAAAAAAAAQIDBAUGBwj/xABBEAABAwIBBwgIBQIGAwAAAAABAAIDBBEFBhIhMUFRkhQzU2Fxc7LRBxMiMlKBkdIVI0KhsRbBYnKCouHwNEPx/8QAGgEBAAMBAQEAAAAAAAAAAAAAAAIDBAEGBf/EADERAAIBAgMFCAIBBQEAAAAAAAABAgMRBBIhEzFhcZEFFBUyM0FRUiI0oYGx0eHxwf/aAAwDAQACEQMRAD8A9do6OMxxn1cZJjYScxvwjqU3Ioujj4GeSKLmo+7j8AU6z0qUMi0W5exbOcsz1IORRdHHwM8kcii6OPgZ5KdCs2UPquhHPL5IORRdHHwM8kcii6OPgZ5KdCbKH1XQZ5fJByKLo4+BnkjkUXRx8DPJToTZQ+q6DPL5IORRdHHwM8kcii6OPgZ5KdCbKH1XQZ5fJByKLo4+BnkjkUXRx8DPJToTZQ+q6DPL5IORRdHHwM8kcii6OPgZ5KdCbKH1XQZ5fJByKLo4+BnkjkUXRx8DPJToTZQ+q6DPL5IORRdHHwM8kcii6OPgZ5KdCbKH1XQZ5fJByKLo4+BnkjkUXRx8DPJToTZQ+q6DPL5IORRdHHwM8kcii6OPgZ5KdCbKH1XQZ5fJByKLo4+BnkjkUXRx8DPJToTZQ+q6DPL5IORRdHHwM8kcii6OPgZ5KdCbKH1XQZ5fJByKLo4+BnkjkUXRx8DPJToTZQ+q6DPL5IORRdHHwM8kcii6OPgZ5KdCbKH1XQZ5fJByKLo4+Bnks3H6VgiBDGA+saLhrR+l24LZWXlFzQ7xvhcsmNpwVCdktxfhpy2sdS7Rc1H3cfgCnUFFzUfdx+AKda6XkXJFE/MwQhCsIAhCEAIQhACEIQAhCEAIQhACEIQAhCEAIQhACEhSXXLgchNuhLgchNukS4HoTbpbpcCoSXSpcAsvKLmh3jfC5aiy8ouab3jfC5ZMd+vPkaMN6seZdouaj7uPwBTqCi5qPu4/AFOtFLyLkiqfmYIQhWEAQhCAEIQgBCEIAQhCAFl5TY2yjpZqh5H5bDmj4nnQ1o7TZai8m9PGJWZS04PvF8zm780Zrb8RUJysrmjDUtrVUWZOEem+pjsKiNkw2uHsO8l3GB+luhqXBji6F7tADx7JO7OGhfPF1pYbh7z7Z0NG3yWXaSj7no1gKOIlbLbitP8AR9VRyBwBBBB0gjSCE5eQZC5cOiAieS5g0C51di9UoMUimbnMcDvG0LRCqpHw8ZgKmFlZ6r5LaE3PCcrDAIUickKARCEi4BSEJEIB1klkXS3QAAlTbouugcsrKLmm943wuWndZeUPNDvG+Fyx439efI0Yb1Y8y/Rc1H3cfgCnVei5qPu4/AFOFopeRckUz8zFQkSqwiCEIXQCEKrieJRU0T5pnhkcbc5zj/A3k7kOpNuyH1tbHDG+WV4ZGxpc5ztAAG1eK456Xq6SZ3JXtp4A4iMerje9zdjnFwOk7hqWVlx6QZsRfmC8VIw+xF+p5+OTeerUFy4lsNFr9aw1azekT1HZ/ZsILPXV2/beej4N6aKphAqoo6hm1zAIpQN/wns0L1DJ7Kmlr2Z9PJnEWz43DNljJ2Ob/caF8yGqd1fRXsKxieCRssJeyRmpzLg22g7wdy5CtOO/UsxPZmHrel+L5adD6kXgPpmqzLiOaNLYoWMHbdzj/K7zAvS7SyUxfUkRVDPZLANEjraHN3dh1LyvKHHW1FQ6VzC3O1XLXNP+oaFZVqXSymPs3AyhVk62ltL/AODNoKONjQ+UZzj7rDqA3n5/wpKrEi7RezRqaNAAWfWzvubjNVRhc42FyqMt9T7jxMaX4QRr0tcWm4K9F9GMU9TUGoc5wp6YENFyA+VwtbrsCT8wvOcJwiSeVkMYu95t1NG0nqC9+yfoo6WmjgjFgxuk7XuOkvPWSkVeRi7RxjjS2b3y/sbckykpKu5zTr2LKfOohUkEEbDdac9meTsdLdBKjhlzmhw2hPV9ysEiVIh0EIQgBKkQgBCEIAWZlDzQ7xvhctRZeUJ/KHeN8L1kxvoT5F+G9WPMv0PNR93H4Ap1BQ81H3cfgCnWil5FyRVPzMEIQrSAISIXAKvD/SBiVdiVY6mhgqDDTvLWRNY673AkGZ2zTsvqHaV7gkUJxzK1zVhcQqEs+W79uB4ZhfoYr5QDM6Kmadjnesk4W6P3TsrvRrR4dTiSStkfM4ERxeraPWu6gDdrRtK9pr61sMb5X+6xpcbAk2A2DaV5DWZI1eJTOrK9/JInc1EdMzYv0sDP09p1m+hZ5wjBWSPq4fGVa089SVor2tv4e55nJEP0kjq1qahx2enILX3HwuAcD9V1GU+C0MTQ2DPDm63OfnF569n0XBTtAOkm91RD8tD6dWv+OeCt/H8FzE650zi63tPNzYbewK9k1h0ckzmTvLGButpGkkgDWshlQWtNgO22lJRTG7jf/t1ba0dCpVFKqnLezq8ewE07AHFskLj+TM0j5xkawdqZk3hrnHNihMjjrkOhjR2qhHjbmeqLgJGxvJDH6W6W2K9Cyfy2o5QGOtTv1WdbMJ6neaqL8RWnD045mvf36Gzk7gDKYE6DK/33gf7RuC3hMqjZRYEEWOojUUx86mrI8xVnOpJynvLbp1E6dUZKpFHG+d+ZGLnWdwG8pe5VY63J+ozoyPhd+xWqqWEYZ6hpF85ztLjs+SukLZC6WpQ9WIhCFIAlQkQAhCEAqRCEALMyg5od43wuWmszKDmh3jfC5ZMb+vPkaMN6seZfoeaj7uPwBTXUNFzUfdx+AKZaKXkXJFM/MwSpLJVYQBCEiALppdZD32WdW1ii5WOpXIcWxgMabW0LzPKPKCaQkAmy6jGJi4ELkK6mJusVVtm6g1B3OOrmuNy43WLUsB1jUulxKJc7UssbfVVR0Pr0pOroUJjotuSUh1qw+FRsiWjMrWJOlJVEyeb3R2/2Ucctk6f3Qq2coxV0XVZ5Zm/hWUNRAQYpXNHwE50Z6i06F3OEZZsnbZ9o5QLkX9l3W0/2XlbJFYbKoONiNSnTxEdVZ/J3WMZataSyH23as79I81Jkbjk7agSl7jfQRssdllyOEUrZXhl7OOob+rtXpOT+TmZYkK2KXsefrU5UpOMj1LD68SsB3gK4sjBos1tlrArWjICEIQAhCEAIQhACEIQAsvKDmh3jfC5aizMoeaHeN8LlkxvoT5GjDerHmX6Lmo+7j8AUygouaj7uPwBTLRS8i5Ipn5mKlWZiuOxU9g67nnSGN123ncFSp8r4nGzmPj69Dh87aVXPE0oSyylqdVOTV0jfJUUk1lWbWtcM5pBB2hVpqlTz33EcvySz1Cy6qZLPULPnnVbZNIq1mm653E5Q0Fa9bVWBXJ4nUlxss8mX01dmHiUw0u3fyufLbm51la+KuGcGbhd3buVD1Sgj1WBw9oXfuVixDIlYMaXNXWb1R11KFYLNHaqavYhsHaqNldT8p8XF+q0hQpGuUYCcApMqg2WI5iCCCQQQQRoII2r2P0dZWMrGiGUhtUwatQmaP1t694+a8YaxWaSV8b2yRucyRjg5j2kgtcNRBUVLKyVbD7eNn/Q+qKVlgrIK4LID0kx1gbBUlsVXYAE+yyfrbud/h+i74Ba4tNXR52rRnSllmhbpLpbIsulQgS3QlsgEQlslAQ4JZFk5IgG2WZlDzQ7xvhetVZeUXNDvG+FyyY30J8jRhvVjzL1FzUfdx+AJaqcRse86mNc49gF0lDzUfdx+AKplCDyWe3Rn+ytTy0k+H/hXJXm+ZwM1S6V7pHm7nG56twHUE9qrxqdq8lUbk7s+pHTQuUdY6M6DoOsbCFqOqri4OgrDCnhlsLfT+62YLEOEtnLc9xVWpprMi3LOqFRUWRPUWWPXVa+y2ZIor4jWX0LLzQLudoABcT1DSVORnFUMfmzYxG33pDp/yDSf3sPqqt5vw9PaTUF7nPn23Fx/USbbr7E71Snhp9F1MI+pdue3jFRVl7FD1Z3JHtV8hVagWXS1FaGjMjx1LUqsinSMz4fftpYdAf2biocMnAIFtq7KhxVrWi4AWiK0seHxdZqvKUfk8rlpXMcWuaWuabFrhYg7iEgjXpWONpKtv5hayUD2ZW2zh1H4h1FcRWYa6J1iQ5ux7Tdp8lXJNG/C1IVtNzKDWKZjU8RqRsartc+vClYGD6r0XJH0rzQBsVWHVEI0CUaZ2Dr+MdunrK8/axPbGVOLcdxZVwdOvHLUR9KYTjUFUwSU8rJGnXY+007nN1g9qur5vwyqmgeJIZHxSD9TTa43HeOor0XAvSjI0BlXF6wavWxWa7tLdR+VloVZe55nF9iVKetJ5l/J6YhZuGZQ01TzUrS74D7Lx/pOlaKtTT3Hw5wlB2krMW6LpEpXSAt0l0iEAt1mZRH8od43wuWkszKHmh3jfC5ZMb+vPkaMN6seZeoj+VH3cfgCdPCHtcw6ntLT2EWTKPm4+7j8AUyvpq8FyKpeZnmEtO6N7o3aHMcWn5bVI1dTlRgfrB66MXkaLPaNb2jaOsfwuUjXnsThnTnbob6dRSRK1SNKaxqlzLAk6gCf2WVU3fQtcjGrqqxI3EhZUklylrJruces/wArLxDFmQjT7TyNDBr7TuC+9FNmTRF+Woaxpc4hrRrJ0LClqhNIXD3bANvoNlk1lc+U5zzoHutGhjewb+tPoqmxXZLKj7fZEE5Oo+R0EcehDmpkE4IUwVZ6S5WlgVGpj0LSmcQs4uu7qUo6sjVqZKbl8FnCoSSF1sGH3AvpWJk/FnO1LuaSk0alsSPCVZamP/T8TvejaflpSPyGhkBDc+Mna03H0doK6qKi6loQUgUspRna3HltT6KasXMEsU42MfeF/wBdLT+yw67Jmrp+fp5Yh8Rbdh7Htu3917/BDZWg3Zs27iuOkmfTw/bFejpL8lx/z/0+cYaVWmUw3L2jFMh6KouTEInn9cNozfeRbNPzC5bEfRlMy5p5GzN+F/5b/r7pP0VEqUluPt0e2qFTSX4vju6nER0y0KXCJXglkUr2jQSyN8gB3eyEtZRy05tPFJEf8bSAex2o/IqbDMoX0z/WROzSNYPuuG5w2qm1n+RulVlOF6LT/sRPoXM0vbKy2m7opm2+eatPD8uX09m8tZYfome0j/dpC7/JvK6GtFmnMmaLvhJ02+JvxNWtPRRv0PjY8f4mNd/IWmNFb4s85X7SnfZ16S/qcZR+lam0CV0BOq8czf4K6uhxlszQ9kcxadRzW5p+edZUqnInD5NLqOmvvETGn6gKSgybhpv/AB86IfC1xzOHUrkpLez5NWpSlrGFv6mwwk6xb5gpU1hO1OUzMCzMoeaHeN8LlqLLyh5od43wuWTG/rz5F+G9WPMuUfNx93H4ApC9RUfNx93H4AleVfT8i5Iqn5mVMRxVsTSXf8rzPG8sWCUubDoJ9rNdmk9e6663Ke7gQvMsWojcrNiHfQtpI2HekClYLuZMDuLLj6tusOs9IElZKyCnZ6iEuzpZXe+Y2e0QNjRotfXp2LKlgvoIWe7DrEkaiLG26+36LPSjBb0WSuamKZQ3JbDvN5Nn+nf2rFsSSTck6STpJPWdqsNpStWgwQutcaFtSSKrmBUggDrTIVexlg9c5rdUdmfMa/3uruTWBmeS5H5Udi87zsZ/3YqJfk7I9PhYrD0VOW7eWsLgOaCRoOq/YVpOjsFLiNmkZoGg6LdWxTMAkYHDTcfQ7QoyjlNWExveE76MxqwkArNiOk9a2K+nNismlZd2jT/wpU1qO0quWjZe512SsOnUvRKOm0BcjkrRmwJC72mi0Ba4o8fVeoMgVmONOa1SNCsKRWhSBNATgEODgEWQEqAbJGHAtcA5p1tcAQe0HWubxT0d0M9yIzTuN/agOYL78w3b+y6YIuuNJ7y2nVnSd4OzPLar0bVtLI2ajmbK6M5zf/VKDusfZdu1i+5dxk5j5qG+rnjdT1cbR6yF4LSRq9Yy/vNJ3atq2kmaNBsLi9jbSL61xQUdxfXxk8RFKortbn7/AOxyQoQpGMEt0iEAXWZlDzQ7xvhetO6zMoD+UO8b4XLJjf158i/DerHmW6Q/lx93H4AlkTaTm4+7j8ATnK+n5FyRVPzMw8Wp87YuPxLCb30L0CpiusiopLqM43OxdjzepwM30BVxgjjsXoE2Hjcoxh43LPstS3OchSZPC9yFqVVO2mgkmI5thcB8TtTW/MkBdHFQ9S57KmilrJWUMA0MIkqHkHMYf0tceoG9ttwrmrItw1NVKiUnZLVvgedYVhEtXMI2DOe85znHU0Xu57tw/wDi9KGFR0sLYmamjSTre7a49q2MMwWGhizIxcnTJIR7Uh3nq6ti5zKHFDqbck7tajGGXV7zZjMZt5ZIaRX8nNYxVWJ/ZR5N4sBKYnmzZfdJ1B42fPV9FHV4VPIC6xG1c9LA9jtNwQbjeCuyV0V4eo6clJHe49GGQvdttYdp2LGwKiznNFt3/KkxLGxUUsDdHrC+0w62jX89B+q6nIzBCQHka9XYo042NOOxGex0+B0OaBoXSxR6FBR0tgFfa1akj4cndiBqcAnAIIXSIiUISoASpEXQCoQlsugRCEq4BEJUIASJUIBCs3H+aHeN8Llp2WZlBzQ7xvhesmN/XnyL8N6seZbpObj7uPwBPLVHR83H3cfgCmWin5FyKp+ZkMkapTQrRcFDIxSZEyXwJgp1oui6kgjUbErlRsHy69Gj6qjUzRUrMxjbucS4ge057zrc46yTvK3BGoG4YzOziAT1pYKTWhyvqJ5zcgsbu2qeDJcayLnrXWNpwNQQ5iZTuYwDgjbWsFxGVmSOgvYNI09oXqfq1WrKAPBFro4nYzaZ4fgmDF8zGW/ULr2/B8LEbGi1rBYWF5NiOpzraNJ1LsIxZIolUnmHtan2SBKplIIS2RZAIhKhAF0XTSEIB4Spl0666AShJdF0AqE26W64BUXRdCAVZeUPNDvG+Fy01mZQc0O8b4XrJjf158i/DerHmQ02ORBjARJcMYD7LdjQPiUn4/Fuk4W/chC8/HtOuklp0PrPBUmxDj0W6Thb9yacci3ScLfuQhS8Ur8OhzuNIjdjUW6Thb9yPxmLdJwt+5CE8Ur8Oh3uNIPxmLc/hb9ycMbi3ScLfuQhPFK/DoO40hfxyLdJwt+5H43Fuk4W/ckQnilfh0HcaQHGot0nC37kfjUW6Thb9yEJ4pX4dB3GkNGLw3vaS/8Alb9ylGORbpOFv3JEJ4pX4dB3GkOGPxbpOFv3J39QRbpOFv3IQnilfh0OdxpB+PxbpOFv3IOPxbpOFv3JULvimI4dDvcaQn4/Fuk4W/ck/H4t0nC37kqFzxSvw6HO40g/H4t0nC37kn4/Fuk4W/chCeKV+HQdxpB+PxbpOFv3I/H4t0nC37kITxSvw6DuNIQY/Fuk4W/cl/H4t0nC37kqE8Ur8Og7jSE/H4t0nC37kox+LdJwt+5CE8Ur8Og7jSF/qCLdJwt+5H9QRbpOFv3IQnilfh0HcaQf1BFuk4W/cqOMYxHJGGtD754OkNGprhv60IVNbtGtOm4u2vAsp4OnGaaP/9k="/>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fr-FR"/>
          </a:p>
        </p:txBody>
      </p:sp>
      <p:pic>
        <p:nvPicPr>
          <p:cNvPr id="1042" name="Picture 18" descr="http://clg-terroir.etab.ac-lille.fr/wp-content/uploads/2012/01/rubon152.png"/>
          <p:cNvPicPr>
            <a:picLocks noChangeAspect="1" noChangeArrowheads="1"/>
          </p:cNvPicPr>
          <p:nvPr/>
        </p:nvPicPr>
        <p:blipFill rotWithShape="1">
          <a:blip r:embed="rId11">
            <a:extLst>
              <a:ext uri="{28A0092B-C50C-407E-A947-70E740481C1C}">
                <a14:useLocalDpi xmlns:a14="http://schemas.microsoft.com/office/drawing/2010/main" val="0"/>
              </a:ext>
            </a:extLst>
          </a:blip>
          <a:srcRect t="10553" r="10905" b="2119"/>
          <a:stretch/>
        </p:blipFill>
        <p:spPr bwMode="auto">
          <a:xfrm>
            <a:off x="2051720" y="1921844"/>
            <a:ext cx="1474470" cy="1128481"/>
          </a:xfrm>
          <a:prstGeom prst="ellipse">
            <a:avLst/>
          </a:prstGeom>
          <a:noFill/>
          <a:extLst>
            <a:ext uri="{909E8E84-426E-40DD-AFC4-6F175D3DCCD1}">
              <a14:hiddenFill xmlns:a14="http://schemas.microsoft.com/office/drawing/2010/main">
                <a:solidFill>
                  <a:srgbClr val="FFFFFF"/>
                </a:solidFill>
              </a14:hiddenFill>
            </a:ext>
          </a:extLst>
        </p:spPr>
      </p:pic>
      <p:sp>
        <p:nvSpPr>
          <p:cNvPr id="6" name="ZoneTexte 5"/>
          <p:cNvSpPr txBox="1"/>
          <p:nvPr/>
        </p:nvSpPr>
        <p:spPr>
          <a:xfrm>
            <a:off x="7380313" y="6093296"/>
            <a:ext cx="720079" cy="369332"/>
          </a:xfrm>
          <a:prstGeom prst="rect">
            <a:avLst/>
          </a:prstGeom>
          <a:noFill/>
        </p:spPr>
        <p:txBody>
          <a:bodyPr wrap="square" rtlCol="0">
            <a:spAutoFit/>
          </a:bodyPr>
          <a:lstStyle/>
          <a:p>
            <a:r>
              <a:rPr lang="fr-FR" dirty="0" smtClean="0">
                <a:solidFill>
                  <a:schemeClr val="bg1"/>
                </a:solidFill>
                <a:latin typeface="Freestyle Script" pitchFamily="66" charset="0"/>
                <a:cs typeface="Adobe Arabic" pitchFamily="18" charset="-78"/>
              </a:rPr>
              <a:t>GAUDI</a:t>
            </a:r>
            <a:endParaRPr lang="fr-FR" dirty="0">
              <a:solidFill>
                <a:schemeClr val="bg1"/>
              </a:solidFill>
              <a:latin typeface="Freestyle Script" pitchFamily="66" charset="0"/>
              <a:cs typeface="Adobe Arabic" pitchFamily="18" charset="-78"/>
            </a:endParaRPr>
          </a:p>
        </p:txBody>
      </p:sp>
      <p:sp>
        <p:nvSpPr>
          <p:cNvPr id="14" name="ZoneTexte 13"/>
          <p:cNvSpPr txBox="1"/>
          <p:nvPr/>
        </p:nvSpPr>
        <p:spPr>
          <a:xfrm>
            <a:off x="6600154" y="2871351"/>
            <a:ext cx="840303" cy="369332"/>
          </a:xfrm>
          <a:prstGeom prst="rect">
            <a:avLst/>
          </a:prstGeom>
          <a:noFill/>
        </p:spPr>
        <p:txBody>
          <a:bodyPr wrap="square" rtlCol="0">
            <a:spAutoFit/>
          </a:bodyPr>
          <a:lstStyle/>
          <a:p>
            <a:r>
              <a:rPr lang="fr-FR" dirty="0" smtClean="0">
                <a:solidFill>
                  <a:schemeClr val="bg1"/>
                </a:solidFill>
                <a:latin typeface="Freestyle Script" pitchFamily="66" charset="0"/>
                <a:cs typeface="Adobe Arabic" pitchFamily="18" charset="-78"/>
              </a:rPr>
              <a:t>Alhambra</a:t>
            </a:r>
            <a:endParaRPr lang="fr-FR" dirty="0">
              <a:solidFill>
                <a:schemeClr val="bg1"/>
              </a:solidFill>
              <a:latin typeface="Freestyle Script" pitchFamily="66" charset="0"/>
              <a:cs typeface="Adobe Arabic" pitchFamily="18" charset="-78"/>
            </a:endParaRPr>
          </a:p>
        </p:txBody>
      </p:sp>
      <p:sp>
        <p:nvSpPr>
          <p:cNvPr id="15" name="ZoneTexte 14"/>
          <p:cNvSpPr txBox="1"/>
          <p:nvPr/>
        </p:nvSpPr>
        <p:spPr>
          <a:xfrm>
            <a:off x="5364088" y="6300028"/>
            <a:ext cx="840303" cy="369332"/>
          </a:xfrm>
          <a:prstGeom prst="rect">
            <a:avLst/>
          </a:prstGeom>
          <a:noFill/>
        </p:spPr>
        <p:txBody>
          <a:bodyPr wrap="square" rtlCol="0">
            <a:spAutoFit/>
          </a:bodyPr>
          <a:lstStyle/>
          <a:p>
            <a:r>
              <a:rPr lang="fr-FR" dirty="0" smtClean="0">
                <a:solidFill>
                  <a:schemeClr val="bg1"/>
                </a:solidFill>
                <a:latin typeface="Freestyle Script" pitchFamily="66" charset="0"/>
                <a:cs typeface="Adobe Arabic" pitchFamily="18" charset="-78"/>
              </a:rPr>
              <a:t>Alcazar</a:t>
            </a:r>
            <a:endParaRPr lang="fr-FR" dirty="0">
              <a:solidFill>
                <a:schemeClr val="bg1"/>
              </a:solidFill>
              <a:latin typeface="Freestyle Script" pitchFamily="66" charset="0"/>
              <a:cs typeface="Adobe Arabic" pitchFamily="18" charset="-78"/>
            </a:endParaRPr>
          </a:p>
        </p:txBody>
      </p:sp>
      <p:sp>
        <p:nvSpPr>
          <p:cNvPr id="16" name="ZoneTexte 15"/>
          <p:cNvSpPr txBox="1"/>
          <p:nvPr/>
        </p:nvSpPr>
        <p:spPr>
          <a:xfrm>
            <a:off x="131297" y="2276872"/>
            <a:ext cx="840303" cy="369332"/>
          </a:xfrm>
          <a:prstGeom prst="rect">
            <a:avLst/>
          </a:prstGeom>
          <a:noFill/>
        </p:spPr>
        <p:txBody>
          <a:bodyPr wrap="square" rtlCol="0">
            <a:spAutoFit/>
          </a:bodyPr>
          <a:lstStyle/>
          <a:p>
            <a:r>
              <a:rPr lang="fr-FR" dirty="0" err="1" smtClean="0">
                <a:solidFill>
                  <a:schemeClr val="bg1"/>
                </a:solidFill>
                <a:latin typeface="Freestyle Script" pitchFamily="66" charset="0"/>
                <a:cs typeface="Adobe Arabic" pitchFamily="18" charset="-78"/>
              </a:rPr>
              <a:t>Work</a:t>
            </a:r>
            <a:endParaRPr lang="fr-FR" dirty="0">
              <a:solidFill>
                <a:schemeClr val="bg1"/>
              </a:solidFill>
              <a:latin typeface="Freestyle Script" pitchFamily="66" charset="0"/>
              <a:cs typeface="Adobe Arabic" pitchFamily="18" charset="-78"/>
            </a:endParaRPr>
          </a:p>
        </p:txBody>
      </p:sp>
      <p:pic>
        <p:nvPicPr>
          <p:cNvPr id="1044" name="Picture 20" descr="http://cache2.allpostersimages.com/p/LRG/20/2098/YPP2D00Z/affiches/banagan-john-stuart-highway-disappearing-on-horizon-australia.jpg"/>
          <p:cNvPicPr>
            <a:picLocks noChangeAspect="1" noChangeArrowheads="1"/>
          </p:cNvPicPr>
          <p:nvPr/>
        </p:nvPicPr>
        <p:blipFill rotWithShape="1">
          <a:blip r:embed="rId12">
            <a:extLst>
              <a:ext uri="{28A0092B-C50C-407E-A947-70E740481C1C}">
                <a14:useLocalDpi xmlns:a14="http://schemas.microsoft.com/office/drawing/2010/main" val="0"/>
              </a:ext>
            </a:extLst>
          </a:blip>
          <a:srcRect t="13717" r="19774"/>
          <a:stretch/>
        </p:blipFill>
        <p:spPr bwMode="auto">
          <a:xfrm>
            <a:off x="5268463" y="110975"/>
            <a:ext cx="1800201" cy="1452088"/>
          </a:xfrm>
          <a:prstGeom prst="roundRect">
            <a:avLst/>
          </a:prstGeom>
          <a:noFill/>
          <a:effectLst>
            <a:softEdge rad="31750"/>
          </a:effectLst>
          <a:extLst>
            <a:ext uri="{909E8E84-426E-40DD-AFC4-6F175D3DCCD1}">
              <a14:hiddenFill xmlns:a14="http://schemas.microsoft.com/office/drawing/2010/main">
                <a:solidFill>
                  <a:srgbClr val="FFFFFF"/>
                </a:solidFill>
              </a14:hiddenFill>
            </a:ext>
          </a:extLst>
        </p:spPr>
      </p:pic>
      <p:pic>
        <p:nvPicPr>
          <p:cNvPr id="1046" name="Picture 22" descr="http://t1.gstatic.com/images?q=tbn:ANd9GcSnI5APEaKI8LInAzsfo5ES8OX82RFc0AsIVmNG_mQCMAhHDR9Y"/>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6702152" y="998210"/>
            <a:ext cx="1524000" cy="1009650"/>
          </a:xfrm>
          <a:prstGeom prst="roundRect">
            <a:avLst/>
          </a:prstGeom>
          <a:noFill/>
          <a:effectLst>
            <a:softEdge rad="31750"/>
          </a:effectLst>
          <a:extLst>
            <a:ext uri="{909E8E84-426E-40DD-AFC4-6F175D3DCCD1}">
              <a14:hiddenFill xmlns:a14="http://schemas.microsoft.com/office/drawing/2010/main">
                <a:solidFill>
                  <a:srgbClr val="FFFFFF"/>
                </a:solidFill>
              </a14:hiddenFill>
            </a:ext>
          </a:extLst>
        </p:spPr>
      </p:pic>
      <p:pic>
        <p:nvPicPr>
          <p:cNvPr id="1048" name="Picture 24" descr="http://t0.gstatic.com/images?q=tbn:ANd9GcSIUO5kJqhtsbSpSHAXebpeHKq7HtSniFZBN9ddtpewQKqbuUWb"/>
          <p:cNvPicPr>
            <a:picLocks noChangeAspect="1" noChangeArrowheads="1"/>
          </p:cNvPicPr>
          <p:nvPr/>
        </p:nvPicPr>
        <p:blipFill rotWithShape="1">
          <a:blip r:embed="rId14" cstate="print">
            <a:extLst>
              <a:ext uri="{28A0092B-C50C-407E-A947-70E740481C1C}">
                <a14:useLocalDpi xmlns:a14="http://schemas.microsoft.com/office/drawing/2010/main" val="0"/>
              </a:ext>
            </a:extLst>
          </a:blip>
          <a:srcRect l="14549" t="7387" r="14549" b="7387"/>
          <a:stretch/>
        </p:blipFill>
        <p:spPr bwMode="auto">
          <a:xfrm>
            <a:off x="5507359" y="837019"/>
            <a:ext cx="342782" cy="308610"/>
          </a:xfrm>
          <a:prstGeom prst="flowChartConnector">
            <a:avLst/>
          </a:prstGeom>
          <a:noFill/>
          <a:extLst>
            <a:ext uri="{909E8E84-426E-40DD-AFC4-6F175D3DCCD1}">
              <a14:hiddenFill xmlns:a14="http://schemas.microsoft.com/office/drawing/2010/main">
                <a:solidFill>
                  <a:srgbClr val="FFFFFF"/>
                </a:solidFill>
              </a14:hiddenFill>
            </a:ext>
          </a:extLst>
        </p:spPr>
      </p:pic>
      <p:sp>
        <p:nvSpPr>
          <p:cNvPr id="8" name="AutoShape 26" descr="data:image/jpeg;base64,/9j/4AAQSkZJRgABAQAAAQABAAD/2wCEAAkGBhQSEBQQEBIVFBQQEBQWEBIPFBQXFRUUFBQXFBYQFBIXGyYeFxkjGRQUHy8hIycpLCwsFR4xNTAqNSYrLCkBCQoKDgwOGg8PGCkcHx0pLCwpLCkpKSkpKSkpKSkpLCksKSkpLCksKSkpKSkpLCkpKSkpKSksKSkpLCksLCksKf/AABEIALQA8AMBIgACEQEDEQH/xAAbAAABBQEBAAAAAAAAAAAAAAAAAQIDBAUGB//EADoQAAIBAgIGCAQFAwUBAAAAAAABAgMRBCEFEjFBUWEGE2JxgZGhsSIyctFCUsHh8BQjJAcVgpKyNP/EABkBAQADAQEAAAAAAAAAAAAAAAACAwQFAf/EACIRAQACAgMAAwADAQAAAAAAAAABAgMREiExBDJBEyIzFP/aAAwDAQACEQMRAD8A9xAAAAAAAAAAAAABlWooptuySzbHM57pXj9WMad/nu5dy3EL2412njpztFSYrpI72ppJcZbe+wyl0lkn8aTXLJ/Y52niFcWtiMjBOa3u3T/5aead9gsbGpHWg7r1XJlk4Lo1pXUxEYN5VPha5/hf6HeJm3Fk5xtz82L+O2igAFqkAAAAAAAACXAUBLkVfEKKBo+pVS2uxl6S0zGCtfO2xbfPcZukdMyfwxl3tJW9TFcXLNu7fFmLLn/KteL4++7LGK0i5918ktniyKMtw1UVsf7Dm+WzaY+57luiIjqA8jQ0C/78fH2M2oXuj0v8iK7/AGZZi+8IZfpLtAADquSAAAAAAAAAAQ4Lp1VtXXKmvVs704Lp/G1aL/NT9m/uUfI+jT8X/RzUMaySrjb5lCTK1Ws9hznb1+rT0i4zU084tNd6d0ex6Oxiq0oVYu6nFNeO7w2eB4LVbO+/0z6QWUsLUe2V6V+L+aP6mnBbjOp/WH5uPlHKPx6KhRqY43uSQUAAAAQAuNnK2bGVcQo7/UwdJ6ZsrRd3+J7l3cSFskVTpSbS0cbpSMU7trhb5n3I5/GY+U3ldLnv73uKlSTk3JttvzIZXWd++/2OfkzTZ0MeCKpHwbGTW9Dln+w1zW4pX6OUk/34hr+hEpCa9/2JPdFqSyLvRt/5EO6XsUdU0Oji/wAiPj7FmP7wry/SXbgAHTcgAAAICFAAAAARnIf6h4NujCql8k7Pula3qvU7AraQwUatKVKeycWny4PwefgQvXlXSeO/C0WeJSr8SGrMsaX0fKhVlSmrODtya3NcmijLM5mnfrMTHRJMKNZwmpRdndPLaNsOjC+09eW8er9GumMalNRqu042TlufPvOqhNNXTy5HiWi8Y4N8DsdFdJZRVlLJ7pZ27uBpx59dWczL8b9q724XOew/Se/zRT+n7GgtN02r3fdbM0RkrLLOO0ew0WzN0hpaMMr58Ft89iMrSWnZO8YXin5vx3GWqvFFGTP+VX4/j77ssYrSspu3yx4Lf38SlOrdWvb7DXXV3kRyrGK1pt63VpEeQfGTTSQ/W4leeJSzvs9hksVc8hPSaU7EU55+BF1l/AdCme6e9QdFkkEJGIk6lj1GUrRf6Pf/AEw8fYxp129hqdGU/wCpg+UvYsx/eFeWP6S7sAA6bkAAAAAAAAAZUqJJtuyW1sB1wZhYvpRFZU463N5L7mXiemM07NRgnvtf3KbZqVX1wZLeQn6a9F/6mn1lOyqwTtfLXj+Rvc+DPKKuTs9qdmuDW1Pgej4jSM6ivKbafkc7pzQarfHTdqi3PZPk+fPzMeW8WnqHR+PS1I1ZzMESQRV13GTjNNSW1SyZPTrFbVPiwqtsizh8S0U9YfFhW6HD6QyWfeXaek99zlI4gsUq428msS6+GMUkRV1dZGJgsVZ+Jpf1Pqh6r1qVeeIex/zihOt5iYpXzW8ipshpbtPtHU6Y+Ecrok1rHrwyMbO7H9aM1W9g9U7bWenRrk2K6fFkVbEpbCrPEN7D0XJ4hR3F/otidbFwXKX/AJZz8kzY6HQtjIfTP/yWY/tCvN9JelAAHScYAAAAgo2TAgxmMjSi5zdktnFvgjkcdpSVaWeUfwxWxc3xZBpLSjrTcr/CvkXBfdlWlUMGTNynUeOhiwcY3Pqw4ZFetC6s1dc7FmEr5EjooontqidMKcJUb9Xdx3wve30sKOOUs08r5rma1bRilvs+KOZ0zgqlF9bHNL51Ha1xtxRFbW0WWdK4OnVi4zSus4yWUlyvvXI4KpjXTm4N7G1fu38jo56djKOUlsOE03jb1G1vLKV3JktFI26XD41SLaqHD4XHTj+F2Oj0bj9de/EnbHMKqZIs2Yu5IpsgpZlynS5FaxPQq2LEcVbwRAqGWQ2VJ/zgNIytxxN1/N47rsyrCnZZ/wAsWKC1vMaexK1CTewmpuzs1mDiopcbEGs2R092tzxnD0K1Ss2wVJjrJE9I7RqncWVOwTmWNG6Oq13alG6XzTbtBcnLjyWZ7Eb6hG1or3KrJLa/P2Ol6J6EqqrHETWpGzUVK+tLWVr6v4V3+Rs6F6I06Npz/uVF+KSyj9Ed3e7s26i2fUjXjw67lgy/I31VKAAaGQAAAAyorq3EeNkgPJ9ZwnKEtsZOL/4u36E8K9jU6ZaE6up18NlVu64T+zOejI5N6TW2nZx3i9YlsYetd3LqkYWGxGfualOZHaVoXUVMfSTi77lvJYTEqZqzPUa9S830t0Nq1pdbQ1YRk/xSav2krFOn0DqQ+aUZPjn6XPUZRy7ipiUh/JaI0nqJncvPX0Ycdr8ir/t7hK8dqOyx9O+wyZYV5tntbz+rOMIMFUukzUobjJpUdSbjzujXoE0ZXIQG1Kf84j4DpTPNoSqV9j42J8AkvchqteewfQhZtc7eg9SjpZ+Z3fgPU0iKTsQSk2IgTvE8Ao3lJKKcpP5Yxzb8C1onQlXEySprVgvnqSXwrio/mly82ehaG0DTw8bQV5NfFUlnKXe9y5LIupimzNlzxTzuXPaI6EuVp4rwpRfpOS29yOuoYeMIqMIqMVklFWS7kSpCmytYr4518k3nsgyru+pEhHV3fUiSB4CgACWFAAEYo2QHIdP8SnCFOPzKTl3ZNL3Zwv8AXKMtWfw3eV8l4M3dKYvrKsqj3zdu5ZL0KGO0ZCrG0lf3Obkvytt1cVOFYg2K2Ms08Q0zDwU3h5dVVd6bf9ub/D2JPhwZsFUwu21sPXvkyxqmNharjt8y1V0nFI828mE2JqqKuZVbHK5WxmkHMoeLPE4jUL061yFQTIYLvFxGNjR+Z3k/lgtr5vguZKINs3SDvXkluSXkl92XMLLiUqFOUpaz2yd33sjeIs2s7pskN1YhWyIauMUdr7kYksVJ8hYpvaw900I4pyfJGpQnlf1MqhTsalDDSnKNOnFylJ5RjtfPkuZ7BaYj02pVOl6O9DJ1bVMSnCntjDZOf1flj69xs9HehsaVqte06u1JfJD6eL5+R1KRrx4f2XOzfJ31RHQw8YRUIJRjFWjGKskuCRIAppYgAAAEdXd9SJCOru+pASAIKAAAAA2WwURgeYYzDuM5wazjN+5FSr/xncaf6Pqt8cMppf8AZLdyfM4mvhXFtSTTW1PI5uTHNZdXFmi8I8ZhI1ItNJ3MT+onh3qzTnS3NZzhy7SNxSa2iVIRkrNXK4lcgw+IjOOtCSlF70/R8CKumZOK0E4yc6M3Tk98H7rYys8Ri45OcZc5QX6DhEkTprOO0z62lacMtbWl+WC1n9vUgej61V/3ajcfyw+FeNjVwmgVFbElyGohOZ2zf9yq1MqcFTXF/FPwWxeotDRbzcrtva5O7fiazoKDsLe+w92iiwdFK3IxsZTec1scne+67yN6vDUpN75Oy/X0K0cLrU5LjH2BDFw9Jvai7CgSUMPYt4XDOUlCCcpSdoqO1v8An7hZ56l0bgJVJxpwV5S2L9W+C3vcep9H9Aww8LLObXxztm3wXCJV6LdGlhoa07OrNfE1sivyR5e50KRuxY+Pc+uT8jPznUeBIUAL2UAAAAAAAR1d31IkI6u76kBIAAAAAAAAIAHK9KtGtS65K8Wlrcns8rep1RHiKCnFxlskrMhevKEqW4zt5o4KWS289pUqRadjV0/oTq56t83nFrev0Zzjx8qctSsnKO6f4o9/FHPtXXrq0tuNwtykM6pcCRU1Ja0JKSe+P68BsE08yCcdrOHoxW4fiZZXK8q1iCrXbPNpRWdmVo3z8ySjSSV27KKu2+HEblGLlN2S2t+3Mo1sS6uSWrBbIvbLtS+249elxFfrZJpWisoLfbfJ82W5q0GuVvPIip09XYTVaOtDVW2Wavy4vcmwjKhh6Mqk1TpxcpTdoxW1/bm9x6h0X6LRw0daVpVZL4pbor8keXPeL0V6KQwsNZ2nVmlrz3JbdSHCPudCkb8eKK9y52f5E3nUeBIUAL2UCCgAAAAAAAAR1d31IkI6u76kA8UQUAAQUAAQUAAAAytO6K66nZfNHOLfqjgMTh73hUWayd9t+DPUzH0z0ejW+KPwz47n9S/Upy4+XcNGHLw6l5ViNHzpS16UnH6X7rf4iw07JZVaall80Hqvy2extY+nOlN06sNnDh+ZX2opzw0J/LZ8VvXhtMUxp0azuNo4aYoSWblHlKP2uV8RpmjDY5Te5Rjb1ewSrotbiNaOyu4+JHScTo3rZVWpTSVvlgtkfu+Zbp4ZL+ehHRjYswdk5Sdlvb/mfcRem04rOUsor+Jd5PgqTqTWWc5KMVwTyUfUqRk5tNq0E/hj+sufsdP0QwWvXUnsprW8dkV638CykbnSnJbjXbvaFPVio8El5Kw8EKdNyAAAAAAAAAAAAgoAR1d31IkI6u76kBIAlwuAoCXFuAAJcLgKAlxbgAjQXC4FPSOiqdeOrUimtz3p8Yy2o4zS/QypT+Ok3UiuHzx8F83h5Hf3EZC1It6spktTx5DOvJXulK21SydxI49LbTl4NHpOlujdKvm1qz/PHb/yX4jk8d0RrU9kVUXGnt/6vNepltimJb6Z6W9YE9Jx3U5N8JNW9BijKp8VS1l8sVsXPm+Zfej2naUJRfahJfoS0NEVJZRhJ34RZRNZ34u51iPVfD4ZycYxV3J2SXE9H0HolUKSjtk85vi+HcthQ6N9Huq/uVF8bVktuqt+fFnQG3Dj4xuXOz5OU6jwoolwL2coCXC4CgIFwFAS4twABLi3ACOru+pD7kdXd9SAXqucvMOq7T8wAA6rtS8w6ntS8wAA6rtS8w6rtS8wAA6ntS8w6ntS8wAA6rtPzDqu1LzAADqe1LzDqe1LzAADqe0/MOp5vzEABep7UvMTqe1LzAAF6ntS8w6ntPzAADqu1LzDqe1LzAADqu0/MOp7UvMAAOp7UvMOq7T8wAA6rtS8w6ntS8wAA6rtS8w6ntS8wAA6rtPzDqebyz2gAH//2Q=="/>
          <p:cNvSpPr>
            <a:spLocks noChangeAspect="1" noChangeArrowheads="1"/>
          </p:cNvSpPr>
          <p:nvPr/>
        </p:nvSpPr>
        <p:spPr bwMode="auto">
          <a:xfrm>
            <a:off x="460375" y="1603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fr-FR"/>
          </a:p>
        </p:txBody>
      </p:sp>
      <p:sp>
        <p:nvSpPr>
          <p:cNvPr id="9" name="AutoShape 28" descr="data:image/jpeg;base64,/9j/4AAQSkZJRgABAQAAAQABAAD/2wCEAAkGBhQSEBQQEBIVFBQQEBQWEBIPFBQXFRUUFBQXFBYQFBIXGyYeFxkjGRQUHy8hIycpLCwsFR4xNTAqNSYrLCkBCQoKDgwOGg8PGCkcHx0pLCwpLCkpKSkpKSkpKSkpLCksKSkpLCksKSkpKSkpLCkpKSkpKSksKSkpLCksLCksKf/AABEIALQA8AMBIgACEQEDEQH/xAAbAAABBQEBAAAAAAAAAAAAAAAAAQIDBAUGB//EADoQAAIBAgIGCAQFAwUBAAAAAAABAgMRBCEFEjFBUWEGE2JxgZGhsSIyctFCUsHh8BQjJAcVgpKyNP/EABkBAQADAQEAAAAAAAAAAAAAAAACAwQFAf/EACIRAQACAgMAAwADAQAAAAAAAAABAgMREiExBDJBEyIzFP/aAAwDAQACEQMRAD8A9xAAAAAAAAAAAAABlWooptuySzbHM57pXj9WMad/nu5dy3EL2412njpztFSYrpI72ppJcZbe+wyl0lkn8aTXLJ/Y52niFcWtiMjBOa3u3T/5aead9gsbGpHWg7r1XJlk4Lo1pXUxEYN5VPha5/hf6HeJm3Fk5xtz82L+O2igAFqkAAAAAAAACXAUBLkVfEKKBo+pVS2uxl6S0zGCtfO2xbfPcZukdMyfwxl3tJW9TFcXLNu7fFmLLn/KteL4++7LGK0i5918ktniyKMtw1UVsf7Dm+WzaY+57luiIjqA8jQ0C/78fH2M2oXuj0v8iK7/AGZZi+8IZfpLtAADquSAAAAAAAAAAQ4Lp1VtXXKmvVs704Lp/G1aL/NT9m/uUfI+jT8X/RzUMaySrjb5lCTK1Ws9hznb1+rT0i4zU084tNd6d0ex6Oxiq0oVYu6nFNeO7w2eB4LVbO+/0z6QWUsLUe2V6V+L+aP6mnBbjOp/WH5uPlHKPx6KhRqY43uSQUAAAAQAuNnK2bGVcQo7/UwdJ6ZsrRd3+J7l3cSFskVTpSbS0cbpSMU7trhb5n3I5/GY+U3ldLnv73uKlSTk3JttvzIZXWd++/2OfkzTZ0MeCKpHwbGTW9Dln+w1zW4pX6OUk/34hr+hEpCa9/2JPdFqSyLvRt/5EO6XsUdU0Oji/wAiPj7FmP7wry/SXbgAHTcgAAAICFAAAAARnIf6h4NujCql8k7Pula3qvU7AraQwUatKVKeycWny4PwefgQvXlXSeO/C0WeJSr8SGrMsaX0fKhVlSmrODtya3NcmijLM5mnfrMTHRJMKNZwmpRdndPLaNsOjC+09eW8er9GumMalNRqu042TlufPvOqhNNXTy5HiWi8Y4N8DsdFdJZRVlLJ7pZ27uBpx59dWczL8b9q724XOew/Se/zRT+n7GgtN02r3fdbM0RkrLLOO0ew0WzN0hpaMMr58Ft89iMrSWnZO8YXin5vx3GWqvFFGTP+VX4/j77ssYrSspu3yx4Lf38SlOrdWvb7DXXV3kRyrGK1pt63VpEeQfGTTSQ/W4leeJSzvs9hksVc8hPSaU7EU55+BF1l/AdCme6e9QdFkkEJGIk6lj1GUrRf6Pf/AEw8fYxp129hqdGU/wCpg+UvYsx/eFeWP6S7sAA6bkAAAAAAAAAZUqJJtuyW1sB1wZhYvpRFZU463N5L7mXiemM07NRgnvtf3KbZqVX1wZLeQn6a9F/6mn1lOyqwTtfLXj+Rvc+DPKKuTs9qdmuDW1Pgej4jSM6ivKbafkc7pzQarfHTdqi3PZPk+fPzMeW8WnqHR+PS1I1ZzMESQRV13GTjNNSW1SyZPTrFbVPiwqtsizh8S0U9YfFhW6HD6QyWfeXaek99zlI4gsUq428msS6+GMUkRV1dZGJgsVZ+Jpf1Pqh6r1qVeeIex/zihOt5iYpXzW8ipshpbtPtHU6Y+Ecrok1rHrwyMbO7H9aM1W9g9U7bWenRrk2K6fFkVbEpbCrPEN7D0XJ4hR3F/otidbFwXKX/AJZz8kzY6HQtjIfTP/yWY/tCvN9JelAAHScYAAAAgo2TAgxmMjSi5zdktnFvgjkcdpSVaWeUfwxWxc3xZBpLSjrTcr/CvkXBfdlWlUMGTNynUeOhiwcY3Pqw4ZFetC6s1dc7FmEr5EjooontqidMKcJUb9Xdx3wve30sKOOUs08r5rma1bRilvs+KOZ0zgqlF9bHNL51Ha1xtxRFbW0WWdK4OnVi4zSus4yWUlyvvXI4KpjXTm4N7G1fu38jo56djKOUlsOE03jb1G1vLKV3JktFI26XD41SLaqHD4XHTj+F2Oj0bj9de/EnbHMKqZIs2Yu5IpsgpZlynS5FaxPQq2LEcVbwRAqGWQ2VJ/zgNIytxxN1/N47rsyrCnZZ/wAsWKC1vMaexK1CTewmpuzs1mDiopcbEGs2R092tzxnD0K1Ss2wVJjrJE9I7RqncWVOwTmWNG6Oq13alG6XzTbtBcnLjyWZ7Eb6hG1or3KrJLa/P2Ol6J6EqqrHETWpGzUVK+tLWVr6v4V3+Rs6F6I06Npz/uVF+KSyj9Ed3e7s26i2fUjXjw67lgy/I31VKAAaGQAAAAyorq3EeNkgPJ9ZwnKEtsZOL/4u36E8K9jU6ZaE6up18NlVu64T+zOejI5N6TW2nZx3i9YlsYetd3LqkYWGxGfualOZHaVoXUVMfSTi77lvJYTEqZqzPUa9S830t0Nq1pdbQ1YRk/xSav2krFOn0DqQ+aUZPjn6XPUZRy7ipiUh/JaI0nqJncvPX0Ycdr8ir/t7hK8dqOyx9O+wyZYV5tntbz+rOMIMFUukzUobjJpUdSbjzujXoE0ZXIQG1Kf84j4DpTPNoSqV9j42J8AkvchqteewfQhZtc7eg9SjpZ+Z3fgPU0iKTsQSk2IgTvE8Ao3lJKKcpP5Yxzb8C1onQlXEySprVgvnqSXwrio/mly82ehaG0DTw8bQV5NfFUlnKXe9y5LIupimzNlzxTzuXPaI6EuVp4rwpRfpOS29yOuoYeMIqMIqMVklFWS7kSpCmytYr4518k3nsgyru+pEhHV3fUiSB4CgACWFAAEYo2QHIdP8SnCFOPzKTl3ZNL3Zwv8AXKMtWfw3eV8l4M3dKYvrKsqj3zdu5ZL0KGO0ZCrG0lf3Obkvytt1cVOFYg2K2Ms08Q0zDwU3h5dVVd6bf9ub/D2JPhwZsFUwu21sPXvkyxqmNharjt8y1V0nFI828mE2JqqKuZVbHK5WxmkHMoeLPE4jUL061yFQTIYLvFxGNjR+Z3k/lgtr5vguZKINs3SDvXkluSXkl92XMLLiUqFOUpaz2yd33sjeIs2s7pskN1YhWyIauMUdr7kYksVJ8hYpvaw900I4pyfJGpQnlf1MqhTsalDDSnKNOnFylJ5RjtfPkuZ7BaYj02pVOl6O9DJ1bVMSnCntjDZOf1flj69xs9HehsaVqte06u1JfJD6eL5+R1KRrx4f2XOzfJ31RHQw8YRUIJRjFWjGKskuCRIAppYgAAAEdXd9SJCOru+pASAIKAAAAA2WwURgeYYzDuM5wazjN+5FSr/xncaf6Pqt8cMppf8AZLdyfM4mvhXFtSTTW1PI5uTHNZdXFmi8I8ZhI1ItNJ3MT+onh3qzTnS3NZzhy7SNxSa2iVIRkrNXK4lcgw+IjOOtCSlF70/R8CKumZOK0E4yc6M3Tk98H7rYys8Ri45OcZc5QX6DhEkTprOO0z62lacMtbWl+WC1n9vUgej61V/3ajcfyw+FeNjVwmgVFbElyGohOZ2zf9yq1MqcFTXF/FPwWxeotDRbzcrtva5O7fiazoKDsLe+w92iiwdFK3IxsZTec1scne+67yN6vDUpN75Oy/X0K0cLrU5LjH2BDFw9Jvai7CgSUMPYt4XDOUlCCcpSdoqO1v8An7hZ56l0bgJVJxpwV5S2L9W+C3vcep9H9Aww8LLObXxztm3wXCJV6LdGlhoa07OrNfE1sivyR5e50KRuxY+Pc+uT8jPznUeBIUAL2UAAAAAAAR1d31IkI6u76kBIAAAAAAAAIAHK9KtGtS65K8Wlrcns8rep1RHiKCnFxlskrMhevKEqW4zt5o4KWS289pUqRadjV0/oTq56t83nFrev0Zzjx8qctSsnKO6f4o9/FHPtXXrq0tuNwtykM6pcCRU1Ja0JKSe+P68BsE08yCcdrOHoxW4fiZZXK8q1iCrXbPNpRWdmVo3z8ySjSSV27KKu2+HEblGLlN2S2t+3Mo1sS6uSWrBbIvbLtS+249elxFfrZJpWisoLfbfJ82W5q0GuVvPIip09XYTVaOtDVW2Wavy4vcmwjKhh6Mqk1TpxcpTdoxW1/bm9x6h0X6LRw0daVpVZL4pbor8keXPeL0V6KQwsNZ2nVmlrz3JbdSHCPudCkb8eKK9y52f5E3nUeBIUAL2UCCgAAAAAAAAR1d31IkI6u76kA8UQUAAQUAAQUAAAAytO6K66nZfNHOLfqjgMTh73hUWayd9t+DPUzH0z0ejW+KPwz47n9S/Upy4+XcNGHLw6l5ViNHzpS16UnH6X7rf4iw07JZVaall80Hqvy2extY+nOlN06sNnDh+ZX2opzw0J/LZ8VvXhtMUxp0azuNo4aYoSWblHlKP2uV8RpmjDY5Te5Rjb1ewSrotbiNaOyu4+JHScTo3rZVWpTSVvlgtkfu+Zbp4ZL+ehHRjYswdk5Sdlvb/mfcRem04rOUsor+Jd5PgqTqTWWc5KMVwTyUfUqRk5tNq0E/hj+sufsdP0QwWvXUnsprW8dkV638CykbnSnJbjXbvaFPVio8El5Kw8EKdNyAAAAAAAAAAAAgoAR1d31IkI6u76kBIAlwuAoCXFuAAJcLgKAlxbgAjQXC4FPSOiqdeOrUimtz3p8Yy2o4zS/QypT+Ok3UiuHzx8F83h5Hf3EZC1It6spktTx5DOvJXulK21SydxI49LbTl4NHpOlujdKvm1qz/PHb/yX4jk8d0RrU9kVUXGnt/6vNepltimJb6Z6W9YE9Jx3U5N8JNW9BijKp8VS1l8sVsXPm+Zfej2naUJRfahJfoS0NEVJZRhJ34RZRNZ34u51iPVfD4ZycYxV3J2SXE9H0HolUKSjtk85vi+HcthQ6N9Huq/uVF8bVktuqt+fFnQG3Dj4xuXOz5OU6jwoolwL2coCXC4CgIFwFAS4twABLi3ACOru+pD7kdXd9SAXqucvMOq7T8wAA6rtS8w6ntS8wAA6rtS8w6rtS8wAA6ntS8w6ntS8wAA6rtPzDqu1LzAADqe1LzDqe1LzAADqe0/MOp5vzEABep7UvMTqe1LzAAF6ntS8w6ntPzAADqu1LzDqe1LzAADqu0/MOp7UvMAAOp7UvMOq7T8wAA6rtS8w6ntS8wAA6rtS8w6ntS8wAA6rtPzDqebyz2gAH//2Q=="/>
          <p:cNvSpPr>
            <a:spLocks noChangeAspect="1" noChangeArrowheads="1"/>
          </p:cNvSpPr>
          <p:nvPr/>
        </p:nvSpPr>
        <p:spPr bwMode="auto">
          <a:xfrm>
            <a:off x="612775" y="3127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fr-FR"/>
          </a:p>
        </p:txBody>
      </p:sp>
      <p:pic>
        <p:nvPicPr>
          <p:cNvPr id="1054" name="Picture 30" descr="http://www.envie-35.org/blog/img/blog-110510-le-coaching-le-coup-de-pouce-pour-un-retour-a-l-emploi-large.jpg"/>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765175" y="4251439"/>
            <a:ext cx="1428750" cy="1071563"/>
          </a:xfrm>
          <a:prstGeom prst="rect">
            <a:avLst/>
          </a:prstGeom>
          <a:noFill/>
          <a:effectLst>
            <a:softEdge rad="63500"/>
          </a:effectLst>
          <a:extLst>
            <a:ext uri="{909E8E84-426E-40DD-AFC4-6F175D3DCCD1}">
              <a14:hiddenFill xmlns:a14="http://schemas.microsoft.com/office/drawing/2010/main">
                <a:solidFill>
                  <a:srgbClr val="FFFFFF"/>
                </a:solidFill>
              </a14:hiddenFill>
            </a:ext>
          </a:extLst>
        </p:spPr>
      </p:pic>
      <p:sp>
        <p:nvSpPr>
          <p:cNvPr id="10" name="AutoShape 36" descr="data:image/jpeg;base64,/9j/4AAQSkZJRgABAQAAAQABAAD/2wCEAAkGBhIQERUUEBEWEhUQFRIQEhUXDxAUERYZFRQYFxUUExIXGyYeFxkjGRQSHy8gJCcpLCwuFR4xNTAqNSYrLCoBCQoKDgwOGg8PGiwkHyM1NTUsLSkqLywvKi4vKSwsKioqLDUpLCwqKi8pLSwsLCwsLSwpKikpLC4sKSkpKi0vKv/AABEIAOEA4QMBIgACEQEDEQH/xAAcAAEAAgMBAQEAAAAAAAAAAAAABAUDBgcCAQj/xAA/EAACAQIBCAUJBgYDAQAAAAAAAQIDEQQFBhIhMUFRcRMiYYGRBzJCUmKhscHRFCMzksLwU3KCouHxc7LiFv/EABoBAQACAwEAAAAAAAAAAAAAAAAEBQECAwb/xAAyEQEAAgECBAMGBQQDAAAAAAAAAQIDBBEFEiExE0FhIjJRcbHhgZHB0fAUUqHxIzNT/9oADAMBAAIRAxEAPwDuIAAAAAAAAAAAAAAAAAAAAAAAAAAAAAAAAAAAAAAAAAAAAAAAAAAAHxytt1AfQR3jo3sus+xXPcZSe5R5u78Ebcsx3Y3ZQfEj6asgAAAFRlTOvC4a6q1o6S9CPXny0Y7O+xvTHfJO1ImZ9GJtFY3lbg0LGeVamtVHDyl2znGC8FcosZ5S8ZPzNCkvZhpPxm38Cyx8I1V+8bfOf9o9tVjjz3daK3HZx4Wh+LXhF8NJOX5Y3ZxrG5bxFb8WvUmuDqS0fyp2IJY4uBf+l/yj9fsj21v9sO5ZFzio4zT6ByaptRbcHFO6urX17uBZlBmTkX7LhYqS69X72p2OSVo90bLncvyg1Fcdctq4/djsnY5tNYm3cABwbgAAAAAAAAAAAAAealVRV5NJLe3ZEDKmWoUNXnTeyK+MnuRUYbDVsW9KcrQT1PdyhH5kimCZjnt0hzm/XaO6wr5du9GjHSexNp+6O1mWnk2c9dabfsr92XcTMLgoUlaCtxe982ZzFskR0xxt6+bMVmfeeKVFRVoqx7AOHduAAAAANI8omRq7g61GrU0Yr76kqk9Gy9OMb2tbau/icxP0I0crz6zO+zSdagvuZvrRS/Cb/Q3s4bOB6bhGujbwL9/Kfj6fsrtVhn34/Fp4APSq8JGT6kI1YSqpyhGcZTS2tJptIjgxMbxsR0d7yblSliIKdGanF8NqfCSetPsZKOG5Ay9UwdVVKb1alOF+rNcH28Hu+PZ8l5Tp4mlGrSd4zV+1PfGS3NPUeI4hw+2ltvHWs9p/SVxgzxlj1SwAViSAAAAAAAAAAAUWX84VS+7pu8972qH/AKPucmXugjoQf3k1q9les+3bY03DQlUkkutKbt2tt8fnzLPSaTmjxMnb+f4R8uXb2arjImTZYibc29FO85X1t8E+LN1jFJWSslqS3GDAYRUqcYL0Uk+1733skEXUZ5y29I7OmOnLAACM6AAAAAAAAB4rUYzi4ySlGScZJq6ae1NHsDsOP55Zoywc9KCboTfVetuDfoSfwe/ma0foDFYWFWEoVIqUZq0otamjj2duak8DU1XlSm30c969iftL37eKXr+GcR8aPCye99fuqtRp+T2q9vooAXmZeSVicXTjKOlCF6s1utHYn2OWirdptmdPk4jJOpg1oy2yo36sv+NvzX2bOROza/DhyxivO2/n5fi41wWvXmhzg27MHOD7NU0Jv7qr5220Zbp8tz7uBqVSm4txkmnFtNNWaa2prcyfkvajrqsdcuKa27S1x2mtt4dzTvs3n0oM0Mp9JS6OXnUkku2O7w2eBfngcuOcd5pPku625o3AAc2wAAAAAEPK2U44elKpLdqit8pPYv32kw5znXln7RW0Yv7uleMeDfpS+S7OZL0en8fJtPaO7llyclUCvipVZuc3eUnd/RcF9DaMy8n3cqrWzqQ5tdZ+Fl3s1GmdOyNhOioU4b1FOXN65e9stuIZPDxcsef0RsFea28poAPPJwAAAAAAAAAAAAAEXKWTqeIpyp1Y6UZqz4rg09zT13JQM1tNZ3juxMb9JUGaOaywMJptTnObbmlr0U7QXhra4tl+Ab5ctst5veessVrFY2hq+eGZUcYukp2hWitturUW6M+D4S/a5zh8HOjUcKkXCcHaUXtX157DtxSZy5uRxUdKKSqwXUfFepJ8OHB82Wuh4lbHHhZPd8vT7I2bTxb2q92sZv4p0pxkt2p8ntOgxldXW/Wc4wEGnZqzTs09t1tTN6yPW0qaXq6u7d++w04jTeeaG2CfJOABUpIAAAAAps7MpqhhpetUvShxvJa33K78DmtMu8+cpdLidBPq0Fo/1Ss5P/qu4pIHqdBg8LDEz3nr+ysz35r/ACT8m0NOrCPrSivF6/mdUOe5n0tLFRfqqUvdb9R0Iq+KW3yRX4QlaePZmQAFUkgAAAAAAAAAAAAAAAAAAAADW84cmaM1VivOdp89z79n+ybkSW7iv38y1qU1JNSV09qKrJ1Jwm4v0Xb37SZGWb4uWfJymu1t4W4AIbqAAAGaFlfyjVqNWVP7KoODt15tt8JdVWs1bY3zKuv5RMXUVl0cL382Db8ZNlpThWovETtERPr+26NOpxx0VFeu6lWc3tnOU33ybMtMiUSXA9NaNuiuhf5q5Rp0Ksp1G0nBxVk3rck7auRsn/2dHdCb7oL9RotMl4Wk5yjFbZNRXfqKvPpceS3PZKpktWNodGyfjemgpqLipXsna+rVfUSTHh6KhGMVsilFdysZDzdtt527J8duoADVkAAAAAAAAAAAAAAAAAAAjVKdqifFfCxJMdRa1zNqzsxLIADVkAAFFnVmvDG090asE+jn+mXGL923nymthJ0puFSLjKDtJPb/AK7TuZr2dma0cXDSgkq0F1Xs0l6kn8HuLnh3EJwz4eT3fp9kTUYOf2q93MqRLpkbopQk4yTjKLcZJpppp601xJNM9FfqgQkUzYM0sLp1091NOb57F73fuNfpm9Zl4PRpSm1rqOy5R1fHSKvXZOTFPr0ScNd7Q2EAHmFiAAAAAAAAAAAAAAAAAAAAAB4qbuZ7PFTdzMwxL2ADDIAAAAA1nO3NdV10tJfexWtauulu/mW7w4W0OMWtT1W1Nb9XE7Ea9nDmrGvepTtGrv8AVn/Nwfb49lxotfyR4eTt5T8PsiZsG/tVaPRi20lrbsl2t7EdSwOFVKnCC9CKjzstb8bmj5q5MlLFWnG3QXlJPc1qivHX3G/mvE8u9opHzZ09domQAFSlAAAAAAAAAAAAAAAAAAAAAAYqj60VzfwMpgi71H7MUu96/hY2hiWcAGrIAAAAAAADHDDxUpSSSlOyk970b2v4syAGZncAAYAAAAAAAAAAAAAAAAAAAAAAbI+C1x0vXbl3PzfdY94mLcWl6XV5J7X4XMiVjbyY830AGrIAAAAAAAAAAAAAAAAAAAAAAAACty5ld4aCmqbmm7N6SSjwvqe01PGZ815eYo0+S0peMtXuJeHR5c0b17fNyvlrTpLfWysxuc2Fo3068LrdF6cuVo3Oa4/KdWr+JVlLscno90diKuZa4uDxP/Zb8v5+iNbV/wBsOgY3ymUY/hUpzfF6MI/N+4oMb5TcTL8OFOn3SnLxbt7jV5mOFJzkorbJqK5t2XxLXFw3TU68u/z6/ZFtqMk+btmbzqvDU5V5udScVUk7RXn9ZRSSSVk0u4sTxSpqMVFbIpJdysezxt7c1pt8VvEbRsAA0ZAAAAAAAAAAAAAHiV1s8BCqn9N57MFfDaWtOz4m0bT3Y+TOCCsc4O1Rd6/esl06qkrxdxNZgiYl7ABqyAAAAQ8blejR/EqJP1dsvyrWbVrNp2iN2JmI7s+Jw0akJQmrxmnF95zTLuR5Yapoy1xd3CXFfVb0bFlPPjaqEP65/KP1ZqeOxk6stKpJzfFvZ2Jbu4veH4M2Kd7dInyQtRelo6d0KoRZkmoRpl9RBlHmWuZuB6bG0luhLpZcoK6/u0V3lVM3fyW4DrVqzWxRox7+tL9Bz1uXwtPe3p9ejbDXmyRDoQAPDLoAAAAAAAAAAAAAAAAAAHmpSUlZq5XVsmSi70pd17Px3lmDet5r2YmIlRyyrVp6pq/OLT920LOTjT8Jf4LqdNSVpJNdquV9fINKWy8eT1eDJFb4p9+rnMWjtKFUzoa2UvGev4EernZP0acVzcn9DLXzYn6M0+aa+pAq5uV1sipcpx+diXSumn4OVpyIuLy/XnqdRxXCK0fetfvKeo/8lvPIGI/hPxj9TDLN3E/wX4w+pYY74ae7MR+ThaLz33U8zDMv6eaOJn6Cj/NNL4XJNLMGrLz6sI8lKT+R1/q8Ne9o+rXwrz5NQqEWZ0/AZj4em7zvVftWUPyrb33JGcObNPFUdGKUJwT6KSSSXstL0X/k5xxXFF4rETt8Wf6W227kEzrWY+A6HBU7qzqXqv8Ar1r+3ROYRyZN11QlFxm6kaTW9Nuz+p2ylTUYqKVlFJLklZGvGc3/AB1pHn1/n5s6SntTMvQAPNLEAAAAAAAAAAAAAAAAAAAAAAAAAAAAAAAAAAFbicgUZ14YhxtUpX1rZLqtLTW+19T26iyANrXtbaJnt2YiIjsAA1ZAAAAAAAAAAAAAAAAAAAAAAAAAAAAAAAAAAAAAAAAAAAAAAAAf/9k="/>
          <p:cNvSpPr>
            <a:spLocks noChangeAspect="1" noChangeArrowheads="1"/>
          </p:cNvSpPr>
          <p:nvPr/>
        </p:nvSpPr>
        <p:spPr bwMode="auto">
          <a:xfrm>
            <a:off x="765175" y="4651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fr-FR"/>
          </a:p>
        </p:txBody>
      </p:sp>
      <p:sp>
        <p:nvSpPr>
          <p:cNvPr id="11" name="AutoShape 38" descr="data:image/jpeg;base64,/9j/4AAQSkZJRgABAQAAAQABAAD/2wCEAAkGBhIQERUUEBEWEhUQFRIQEhUXDxAUERYZFRQYFxUUExIXGyYeFxkjGRQSHy8gJCcpLCwuFR4xNTAqNSYrLCoBCQoKDgwOGg8PGiwkHyM1NTUsLSkqLywvKi4vKSwsKioqLDUpLCwqKi8pLSwsLCwsLSwpKikpLC4sKSkpKi0vKv/AABEIAOEA4QMBIgACEQEDEQH/xAAcAAEAAgMBAQEAAAAAAAAAAAAABAUDBgcCAQj/xAA/EAACAQIBCAUJBgYDAQAAAAAAAQIDEQQFBhIhMUFRcRMiYYGRBzJCUmKhscHRFCMzksLwU3KCouHxc7LiFv/EABoBAQACAwEAAAAAAAAAAAAAAAAEBQECAwb/xAAyEQEAAgECBAMGBQQDAAAAAAAAAQIDBBEFEiExE0FhIjJRcbHhgZHB0fAUUqHxIzNT/9oADAMBAAIRAxEAPwDuIAAAAAAAAAAAAAAAAAAAAAAAAAAAAAAAAAAAAAAAAAAAAAAAAAAAHxytt1AfQR3jo3sus+xXPcZSe5R5u78Ebcsx3Y3ZQfEj6asgAAAFRlTOvC4a6q1o6S9CPXny0Y7O+xvTHfJO1ImZ9GJtFY3lbg0LGeVamtVHDyl2znGC8FcosZ5S8ZPzNCkvZhpPxm38Cyx8I1V+8bfOf9o9tVjjz3daK3HZx4Wh+LXhF8NJOX5Y3ZxrG5bxFb8WvUmuDqS0fyp2IJY4uBf+l/yj9fsj21v9sO5ZFzio4zT6ByaptRbcHFO6urX17uBZlBmTkX7LhYqS69X72p2OSVo90bLncvyg1Fcdctq4/djsnY5tNYm3cABwbgAAAAAAAAAAAAAealVRV5NJLe3ZEDKmWoUNXnTeyK+MnuRUYbDVsW9KcrQT1PdyhH5kimCZjnt0hzm/XaO6wr5du9GjHSexNp+6O1mWnk2c9dabfsr92XcTMLgoUlaCtxe982ZzFskR0xxt6+bMVmfeeKVFRVoqx7AOHduAAAAANI8omRq7g61GrU0Yr76kqk9Gy9OMb2tbau/icxP0I0crz6zO+zSdagvuZvrRS/Cb/Q3s4bOB6bhGujbwL9/Kfj6fsrtVhn34/Fp4APSq8JGT6kI1YSqpyhGcZTS2tJptIjgxMbxsR0d7yblSliIKdGanF8NqfCSetPsZKOG5Ay9UwdVVKb1alOF+rNcH28Hu+PZ8l5Tp4mlGrSd4zV+1PfGS3NPUeI4hw+2ltvHWs9p/SVxgzxlj1SwAViSAAAAAAAAAAAUWX84VS+7pu8972qH/AKPucmXugjoQf3k1q9les+3bY03DQlUkkutKbt2tt8fnzLPSaTmjxMnb+f4R8uXb2arjImTZYibc29FO85X1t8E+LN1jFJWSslqS3GDAYRUqcYL0Uk+1733skEXUZ5y29I7OmOnLAACM6AAAAAAAAB4rUYzi4ySlGScZJq6ae1NHsDsOP55Zoywc9KCboTfVetuDfoSfwe/ma0foDFYWFWEoVIqUZq0otamjj2duak8DU1XlSm30c969iftL37eKXr+GcR8aPCye99fuqtRp+T2q9vooAXmZeSVicXTjKOlCF6s1utHYn2OWirdptmdPk4jJOpg1oy2yo36sv+NvzX2bOROza/DhyxivO2/n5fi41wWvXmhzg27MHOD7NU0Jv7qr5220Zbp8tz7uBqVSm4txkmnFtNNWaa2prcyfkvajrqsdcuKa27S1x2mtt4dzTvs3n0oM0Mp9JS6OXnUkku2O7w2eBfngcuOcd5pPku625o3AAc2wAAAAAEPK2U44elKpLdqit8pPYv32kw5znXln7RW0Yv7uleMeDfpS+S7OZL0en8fJtPaO7llyclUCvipVZuc3eUnd/RcF9DaMy8n3cqrWzqQ5tdZ+Fl3s1GmdOyNhOioU4b1FOXN65e9stuIZPDxcsef0RsFea28poAPPJwAAAAAAAAAAAAAEXKWTqeIpyp1Y6UZqz4rg09zT13JQM1tNZ3juxMb9JUGaOaywMJptTnObbmlr0U7QXhra4tl+Ab5ctst5veessVrFY2hq+eGZUcYukp2hWitturUW6M+D4S/a5zh8HOjUcKkXCcHaUXtX157DtxSZy5uRxUdKKSqwXUfFepJ8OHB82Wuh4lbHHhZPd8vT7I2bTxb2q92sZv4p0pxkt2p8ntOgxldXW/Wc4wEGnZqzTs09t1tTN6yPW0qaXq6u7d++w04jTeeaG2CfJOABUpIAAAAAps7MpqhhpetUvShxvJa33K78DmtMu8+cpdLidBPq0Fo/1Ss5P/qu4pIHqdBg8LDEz3nr+ysz35r/ACT8m0NOrCPrSivF6/mdUOe5n0tLFRfqqUvdb9R0Iq+KW3yRX4QlaePZmQAFUkgAAAAAAAAAAAAAAAAAAAADW84cmaM1VivOdp89z79n+ybkSW7iv38y1qU1JNSV09qKrJ1Jwm4v0Xb37SZGWb4uWfJymu1t4W4AIbqAAAGaFlfyjVqNWVP7KoODt15tt8JdVWs1bY3zKuv5RMXUVl0cL382Db8ZNlpThWovETtERPr+26NOpxx0VFeu6lWc3tnOU33ybMtMiUSXA9NaNuiuhf5q5Rp0Ksp1G0nBxVk3rck7auRsn/2dHdCb7oL9RotMl4Wk5yjFbZNRXfqKvPpceS3PZKpktWNodGyfjemgpqLipXsna+rVfUSTHh6KhGMVsilFdysZDzdtt527J8duoADVkAAAAAAAAAAAAAAAAAAAjVKdqifFfCxJMdRa1zNqzsxLIADVkAAFFnVmvDG090asE+jn+mXGL923nymthJ0puFSLjKDtJPb/AK7TuZr2dma0cXDSgkq0F1Xs0l6kn8HuLnh3EJwz4eT3fp9kTUYOf2q93MqRLpkbopQk4yTjKLcZJpppp601xJNM9FfqgQkUzYM0sLp1091NOb57F73fuNfpm9Zl4PRpSm1rqOy5R1fHSKvXZOTFPr0ScNd7Q2EAHmFiAAAAAAAAAAAAAAAAAAAAAB4qbuZ7PFTdzMwxL2ADDIAAAAA1nO3NdV10tJfexWtauulu/mW7w4W0OMWtT1W1Nb9XE7Ea9nDmrGvepTtGrv8AVn/Nwfb49lxotfyR4eTt5T8PsiZsG/tVaPRi20lrbsl2t7EdSwOFVKnCC9CKjzstb8bmj5q5MlLFWnG3QXlJPc1qivHX3G/mvE8u9opHzZ09domQAFSlAAAAAAAAAAAAAAAAAAAAAAYqj60VzfwMpgi71H7MUu96/hY2hiWcAGrIAAAAAAADHDDxUpSSSlOyk970b2v4syAGZncAAYAAAAAAAAAAAAAAAAAAAAAAbI+C1x0vXbl3PzfdY94mLcWl6XV5J7X4XMiVjbyY830AGrIAAAAAAAAAAAAAAAAAAAAAAAACty5ld4aCmqbmm7N6SSjwvqe01PGZ815eYo0+S0peMtXuJeHR5c0b17fNyvlrTpLfWysxuc2Fo3068LrdF6cuVo3Oa4/KdWr+JVlLscno90diKuZa4uDxP/Zb8v5+iNbV/wBsOgY3ymUY/hUpzfF6MI/N+4oMb5TcTL8OFOn3SnLxbt7jV5mOFJzkorbJqK5t2XxLXFw3TU68u/z6/ZFtqMk+btmbzqvDU5V5udScVUk7RXn9ZRSSSVk0u4sTxSpqMVFbIpJdysezxt7c1pt8VvEbRsAA0ZAAAAAAAAAAAAAHiV1s8BCqn9N57MFfDaWtOz4m0bT3Y+TOCCsc4O1Rd6/esl06qkrxdxNZgiYl7ABqyAAAAQ8blejR/EqJP1dsvyrWbVrNp2iN2JmI7s+Jw0akJQmrxmnF95zTLuR5Yapoy1xd3CXFfVb0bFlPPjaqEP65/KP1ZqeOxk6stKpJzfFvZ2Jbu4veH4M2Kd7dInyQtRelo6d0KoRZkmoRpl9RBlHmWuZuB6bG0luhLpZcoK6/u0V3lVM3fyW4DrVqzWxRox7+tL9Bz1uXwtPe3p9ejbDXmyRDoQAPDLoAAAAAAAAAAAAAAAAAAHmpSUlZq5XVsmSi70pd17Px3lmDet5r2YmIlRyyrVp6pq/OLT920LOTjT8Jf4LqdNSVpJNdquV9fINKWy8eT1eDJFb4p9+rnMWjtKFUzoa2UvGev4EernZP0acVzcn9DLXzYn6M0+aa+pAq5uV1sipcpx+diXSumn4OVpyIuLy/XnqdRxXCK0fetfvKeo/8lvPIGI/hPxj9TDLN3E/wX4w+pYY74ae7MR+ThaLz33U8zDMv6eaOJn6Cj/NNL4XJNLMGrLz6sI8lKT+R1/q8Ne9o+rXwrz5NQqEWZ0/AZj4em7zvVftWUPyrb33JGcObNPFUdGKUJwT6KSSSXstL0X/k5xxXFF4rETt8Wf6W227kEzrWY+A6HBU7qzqXqv8Ar1r+3ROYRyZN11QlFxm6kaTW9Nuz+p2ylTUYqKVlFJLklZGvGc3/AB1pHn1/n5s6SntTMvQAPNLEAAAAAAAAAAAAAAAAAAAAAAAAAAAAAAAAAAFbicgUZ14YhxtUpX1rZLqtLTW+19T26iyANrXtbaJnt2YiIjsAA1ZAAAAAAAAAAAAAAAAAAAAAAAAAAAAAAAAAAAAAAAAAAAAAAAAf/9k="/>
          <p:cNvSpPr>
            <a:spLocks noChangeAspect="1" noChangeArrowheads="1"/>
          </p:cNvSpPr>
          <p:nvPr/>
        </p:nvSpPr>
        <p:spPr bwMode="auto">
          <a:xfrm>
            <a:off x="917575" y="6175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fr-FR"/>
          </a:p>
        </p:txBody>
      </p:sp>
      <p:pic>
        <p:nvPicPr>
          <p:cNvPr id="1064" name="Picture 40" descr="http://f9.img.v4.skyrock.net/f9b/astronomie/pics/3078775249_1_3_DhzWl45x.gif"/>
          <p:cNvPicPr>
            <a:picLocks noChangeAspect="1" noChangeArrowheads="1" noCrop="1"/>
          </p:cNvPicPr>
          <p:nvPr/>
        </p:nvPicPr>
        <p:blipFill>
          <a:blip r:embed="rId16" cstate="print">
            <a:extLst>
              <a:ext uri="{28A0092B-C50C-407E-A947-70E740481C1C}">
                <a14:useLocalDpi xmlns:a14="http://schemas.microsoft.com/office/drawing/2010/main" val="0"/>
              </a:ext>
            </a:extLst>
          </a:blip>
          <a:srcRect/>
          <a:stretch>
            <a:fillRect/>
          </a:stretch>
        </p:blipFill>
        <p:spPr bwMode="auto">
          <a:xfrm>
            <a:off x="1484124" y="5570604"/>
            <a:ext cx="821812" cy="821812"/>
          </a:xfrm>
          <a:prstGeom prst="rect">
            <a:avLst/>
          </a:prstGeom>
          <a:noFill/>
          <a:effectLst>
            <a:softEdge rad="63500"/>
          </a:effectLst>
          <a:extLst>
            <a:ext uri="{909E8E84-426E-40DD-AFC4-6F175D3DCCD1}">
              <a14:hiddenFill xmlns:a14="http://schemas.microsoft.com/office/drawing/2010/main">
                <a:solidFill>
                  <a:srgbClr val="FFFFFF"/>
                </a:solidFill>
              </a14:hiddenFill>
            </a:ext>
          </a:extLst>
        </p:spPr>
      </p:pic>
      <p:sp>
        <p:nvSpPr>
          <p:cNvPr id="12" name="Rectangle à coins arrondis 11"/>
          <p:cNvSpPr/>
          <p:nvPr/>
        </p:nvSpPr>
        <p:spPr>
          <a:xfrm>
            <a:off x="2939608" y="2709998"/>
            <a:ext cx="3036546" cy="1390182"/>
          </a:xfrm>
          <a:prstGeom prst="roundRect">
            <a:avLst/>
          </a:prstGeom>
          <a:solidFill>
            <a:schemeClr val="accent6">
              <a:lumMod val="40000"/>
              <a:lumOff val="60000"/>
            </a:schemeClr>
          </a:solidFill>
          <a:effectLst>
            <a:outerShdw blurRad="50800" dist="38100" dir="2700000" algn="tl" rotWithShape="0">
              <a:prstClr val="black">
                <a:alpha val="40000"/>
              </a:prstClr>
            </a:outerShdw>
          </a:effectLst>
        </p:spPr>
        <p:style>
          <a:lnRef idx="2">
            <a:schemeClr val="dk1"/>
          </a:lnRef>
          <a:fillRef idx="1">
            <a:schemeClr val="lt1"/>
          </a:fillRef>
          <a:effectRef idx="0">
            <a:schemeClr val="dk1"/>
          </a:effectRef>
          <a:fontRef idx="minor">
            <a:schemeClr val="dk1"/>
          </a:fontRef>
        </p:style>
        <p:txBody>
          <a:bodyPr rtlCol="0" anchor="ctr"/>
          <a:lstStyle/>
          <a:p>
            <a:pPr algn="ctr"/>
            <a:endParaRPr lang="fr-FR"/>
          </a:p>
        </p:txBody>
      </p:sp>
      <p:sp>
        <p:nvSpPr>
          <p:cNvPr id="7" name="ZoneTexte 6"/>
          <p:cNvSpPr txBox="1"/>
          <p:nvPr/>
        </p:nvSpPr>
        <p:spPr>
          <a:xfrm>
            <a:off x="3065622" y="2709998"/>
            <a:ext cx="2784519" cy="1323439"/>
          </a:xfrm>
          <a:prstGeom prst="rect">
            <a:avLst/>
          </a:prstGeom>
          <a:noFill/>
        </p:spPr>
        <p:txBody>
          <a:bodyPr wrap="square" rtlCol="0">
            <a:spAutoFit/>
          </a:bodyPr>
          <a:lstStyle/>
          <a:p>
            <a:pPr algn="ctr"/>
            <a:r>
              <a:rPr lang="fr-FR" sz="4000" dirty="0" smtClean="0">
                <a:latin typeface="Algerian" pitchFamily="82" charset="0"/>
              </a:rPr>
              <a:t>Self-</a:t>
            </a:r>
            <a:r>
              <a:rPr lang="fr-FR" sz="4000" dirty="0" err="1" smtClean="0">
                <a:latin typeface="Algerian" pitchFamily="82" charset="0"/>
              </a:rPr>
              <a:t>learning</a:t>
            </a:r>
            <a:endParaRPr lang="fr-FR" sz="4000" dirty="0">
              <a:latin typeface="Algerian" pitchFamily="82" charset="0"/>
            </a:endParaRPr>
          </a:p>
        </p:txBody>
      </p:sp>
      <p:pic>
        <p:nvPicPr>
          <p:cNvPr id="1076" name="Picture 52" descr="http://www.mediapart.fr/files/sablier.jpg"/>
          <p:cNvPicPr>
            <a:picLocks noChangeAspect="1" noChangeArrowheads="1"/>
          </p:cNvPicPr>
          <p:nvPr/>
        </p:nvPicPr>
        <p:blipFill rotWithShape="1">
          <a:blip r:embed="rId17" cstate="print">
            <a:extLst>
              <a:ext uri="{28A0092B-C50C-407E-A947-70E740481C1C}">
                <a14:useLocalDpi xmlns:a14="http://schemas.microsoft.com/office/drawing/2010/main" val="0"/>
              </a:ext>
            </a:extLst>
          </a:blip>
          <a:srcRect l="13043" t="1554" r="13043" b="1554"/>
          <a:stretch/>
        </p:blipFill>
        <p:spPr bwMode="auto">
          <a:xfrm rot="20730756">
            <a:off x="378891" y="5070310"/>
            <a:ext cx="861044" cy="1341648"/>
          </a:xfrm>
          <a:prstGeom prst="ellipse">
            <a:avLst/>
          </a:prstGeom>
          <a:noFill/>
          <a:extLst>
            <a:ext uri="{909E8E84-426E-40DD-AFC4-6F175D3DCCD1}">
              <a14:hiddenFill xmlns:a14="http://schemas.microsoft.com/office/drawing/2010/main">
                <a:solidFill>
                  <a:srgbClr val="FFFFFF"/>
                </a:solidFill>
              </a14:hiddenFill>
            </a:ext>
          </a:extLst>
        </p:spPr>
      </p:pic>
      <p:sp>
        <p:nvSpPr>
          <p:cNvPr id="2" name="ZoneTexte 1"/>
          <p:cNvSpPr txBox="1"/>
          <p:nvPr/>
        </p:nvSpPr>
        <p:spPr>
          <a:xfrm>
            <a:off x="110192" y="6298287"/>
            <a:ext cx="1477952" cy="369332"/>
          </a:xfrm>
          <a:prstGeom prst="rect">
            <a:avLst/>
          </a:prstGeom>
          <a:noFill/>
        </p:spPr>
        <p:txBody>
          <a:bodyPr wrap="square" rtlCol="0">
            <a:spAutoFit/>
          </a:bodyPr>
          <a:lstStyle/>
          <a:p>
            <a:pPr algn="ctr"/>
            <a:r>
              <a:rPr lang="fr-FR" b="1" dirty="0" smtClean="0"/>
              <a:t>Un impératif</a:t>
            </a:r>
            <a:endParaRPr lang="fr-FR" b="1" dirty="0"/>
          </a:p>
        </p:txBody>
      </p:sp>
      <p:sp>
        <p:nvSpPr>
          <p:cNvPr id="30" name="ZoneTexte 29"/>
          <p:cNvSpPr txBox="1"/>
          <p:nvPr/>
        </p:nvSpPr>
        <p:spPr>
          <a:xfrm>
            <a:off x="1763688" y="5803523"/>
            <a:ext cx="1477952" cy="369332"/>
          </a:xfrm>
          <a:prstGeom prst="rect">
            <a:avLst/>
          </a:prstGeom>
          <a:noFill/>
        </p:spPr>
        <p:txBody>
          <a:bodyPr wrap="square" rtlCol="0">
            <a:spAutoFit/>
          </a:bodyPr>
          <a:lstStyle/>
          <a:p>
            <a:pPr algn="ctr"/>
            <a:r>
              <a:rPr lang="fr-FR" b="1" dirty="0" smtClean="0"/>
              <a:t>La répétition</a:t>
            </a:r>
            <a:endParaRPr lang="fr-FR" b="1" dirty="0"/>
          </a:p>
        </p:txBody>
      </p:sp>
      <p:sp>
        <p:nvSpPr>
          <p:cNvPr id="31" name="ZoneTexte 30"/>
          <p:cNvSpPr txBox="1"/>
          <p:nvPr/>
        </p:nvSpPr>
        <p:spPr>
          <a:xfrm>
            <a:off x="107504" y="3717032"/>
            <a:ext cx="1787526" cy="646331"/>
          </a:xfrm>
          <a:prstGeom prst="rect">
            <a:avLst/>
          </a:prstGeom>
          <a:noFill/>
        </p:spPr>
        <p:txBody>
          <a:bodyPr wrap="square" rtlCol="0">
            <a:spAutoFit/>
          </a:bodyPr>
          <a:lstStyle/>
          <a:p>
            <a:pPr algn="ctr"/>
            <a:r>
              <a:rPr lang="fr-FR" b="1" dirty="0" smtClean="0"/>
              <a:t>Encouragement/valorisation</a:t>
            </a:r>
            <a:endParaRPr lang="fr-FR" b="1" dirty="0"/>
          </a:p>
        </p:txBody>
      </p:sp>
      <p:sp>
        <p:nvSpPr>
          <p:cNvPr id="32" name="ZoneTexte 31"/>
          <p:cNvSpPr txBox="1"/>
          <p:nvPr/>
        </p:nvSpPr>
        <p:spPr>
          <a:xfrm>
            <a:off x="2699792" y="5083443"/>
            <a:ext cx="1477952" cy="369332"/>
          </a:xfrm>
          <a:prstGeom prst="rect">
            <a:avLst/>
          </a:prstGeom>
          <a:noFill/>
        </p:spPr>
        <p:txBody>
          <a:bodyPr wrap="square" rtlCol="0">
            <a:spAutoFit/>
          </a:bodyPr>
          <a:lstStyle/>
          <a:p>
            <a:pPr algn="ctr"/>
            <a:r>
              <a:rPr lang="fr-FR" b="1" dirty="0" smtClean="0"/>
              <a:t>La recherche</a:t>
            </a:r>
            <a:endParaRPr lang="fr-FR" b="1" dirty="0"/>
          </a:p>
        </p:txBody>
      </p:sp>
      <p:sp>
        <p:nvSpPr>
          <p:cNvPr id="3" name="ZoneTexte 2"/>
          <p:cNvSpPr txBox="1"/>
          <p:nvPr/>
        </p:nvSpPr>
        <p:spPr>
          <a:xfrm>
            <a:off x="7092280" y="465138"/>
            <a:ext cx="1398934" cy="371881"/>
          </a:xfrm>
          <a:prstGeom prst="rect">
            <a:avLst/>
          </a:prstGeom>
          <a:noFill/>
        </p:spPr>
        <p:txBody>
          <a:bodyPr wrap="square" rtlCol="0">
            <a:spAutoFit/>
          </a:bodyPr>
          <a:lstStyle/>
          <a:p>
            <a:pPr algn="ctr"/>
            <a:r>
              <a:rPr lang="fr-FR" b="1" dirty="0" smtClean="0"/>
              <a:t>Un Objectif</a:t>
            </a:r>
            <a:endParaRPr lang="fr-FR" b="1" dirty="0"/>
          </a:p>
        </p:txBody>
      </p:sp>
    </p:spTree>
    <p:extLst>
      <p:ext uri="{BB962C8B-B14F-4D97-AF65-F5344CB8AC3E}">
        <p14:creationId xmlns:p14="http://schemas.microsoft.com/office/powerpoint/2010/main" val="260275203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5" name="Ellipse 4"/>
          <p:cNvSpPr/>
          <p:nvPr/>
        </p:nvSpPr>
        <p:spPr>
          <a:xfrm>
            <a:off x="2396898" y="142775"/>
            <a:ext cx="2736304" cy="1558033"/>
          </a:xfrm>
          <a:prstGeom prst="ellipse">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lang="fr-FR" b="1" dirty="0" smtClean="0"/>
              <a:t>Un objectif attrayant </a:t>
            </a:r>
            <a:r>
              <a:rPr lang="fr-FR" dirty="0" smtClean="0"/>
              <a:t>vers lequel avancer</a:t>
            </a:r>
            <a:endParaRPr lang="fr-FR" dirty="0"/>
          </a:p>
        </p:txBody>
      </p:sp>
      <p:sp>
        <p:nvSpPr>
          <p:cNvPr id="8" name="Rogner un rectangle avec un coin du même côté 7"/>
          <p:cNvSpPr/>
          <p:nvPr/>
        </p:nvSpPr>
        <p:spPr>
          <a:xfrm>
            <a:off x="179512" y="1666528"/>
            <a:ext cx="4032448" cy="484334"/>
          </a:xfrm>
          <a:prstGeom prst="snip2SameRect">
            <a:avLst/>
          </a:prstGeom>
        </p:spPr>
        <p:style>
          <a:lnRef idx="1">
            <a:schemeClr val="accent3"/>
          </a:lnRef>
          <a:fillRef idx="2">
            <a:schemeClr val="accent3"/>
          </a:fillRef>
          <a:effectRef idx="1">
            <a:schemeClr val="accent3"/>
          </a:effectRef>
          <a:fontRef idx="minor">
            <a:schemeClr val="dk1"/>
          </a:fontRef>
        </p:style>
        <p:txBody>
          <a:bodyPr rtlCol="0" anchor="ctr" anchorCtr="1"/>
          <a:lstStyle/>
          <a:p>
            <a:pPr algn="ctr"/>
            <a:r>
              <a:rPr lang="fr-FR" b="1" dirty="0" smtClean="0"/>
              <a:t>Les bonnes conditions:</a:t>
            </a:r>
          </a:p>
        </p:txBody>
      </p:sp>
      <p:sp>
        <p:nvSpPr>
          <p:cNvPr id="9" name="Rectangle 8"/>
          <p:cNvSpPr/>
          <p:nvPr/>
        </p:nvSpPr>
        <p:spPr>
          <a:xfrm>
            <a:off x="179512" y="2216274"/>
            <a:ext cx="4032448" cy="1174510"/>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just"/>
            <a:r>
              <a:rPr lang="fr-FR" sz="1600" u="sng" dirty="0" smtClean="0"/>
              <a:t>Allier le travail individuel et collectif</a:t>
            </a:r>
            <a:r>
              <a:rPr lang="fr-FR" sz="1600" dirty="0" smtClean="0"/>
              <a:t>:</a:t>
            </a:r>
          </a:p>
          <a:p>
            <a:pPr algn="just"/>
            <a:r>
              <a:rPr lang="fr-FR" sz="1600" dirty="0" smtClean="0"/>
              <a:t>Avant de mettre en commun un travail, j’ai besoin d’en prendre connaissance un petit peu avant. On peut ainsi faire un échange/partage de connaissances</a:t>
            </a:r>
            <a:endParaRPr lang="fr-FR" sz="1600" dirty="0"/>
          </a:p>
        </p:txBody>
      </p:sp>
      <p:sp>
        <p:nvSpPr>
          <p:cNvPr id="23" name="Rectangle 22"/>
          <p:cNvSpPr/>
          <p:nvPr/>
        </p:nvSpPr>
        <p:spPr>
          <a:xfrm>
            <a:off x="179512" y="4437112"/>
            <a:ext cx="4032448" cy="792088"/>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r>
              <a:rPr lang="fr-FR" sz="1600" dirty="0" smtClean="0">
                <a:solidFill>
                  <a:schemeClr val="tx1"/>
                </a:solidFill>
              </a:rPr>
              <a:t>Nécessité d’une échéance rapprochée pour assimiler beaucoup de choses.</a:t>
            </a:r>
            <a:endParaRPr lang="fr-FR" sz="1600" dirty="0">
              <a:solidFill>
                <a:schemeClr val="tx1"/>
              </a:solidFill>
            </a:endParaRPr>
          </a:p>
        </p:txBody>
      </p:sp>
      <p:sp>
        <p:nvSpPr>
          <p:cNvPr id="11" name="Rogner un rectangle avec un coin diagonal 10"/>
          <p:cNvSpPr/>
          <p:nvPr/>
        </p:nvSpPr>
        <p:spPr>
          <a:xfrm rot="20743192">
            <a:off x="5047376" y="3852471"/>
            <a:ext cx="4274809" cy="2054515"/>
          </a:xfrm>
          <a:prstGeom prst="snip2Diag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fr-FR" sz="1600" dirty="0" smtClean="0"/>
              <a:t>Si jamais j’ai à apprendre quelque chose qui n’a rien à voir avec des désirs personnels, une date </a:t>
            </a:r>
            <a:r>
              <a:rPr lang="fr-FR" sz="1600" dirty="0" err="1" smtClean="0"/>
              <a:t>butoire</a:t>
            </a:r>
            <a:r>
              <a:rPr lang="fr-FR" sz="1600" dirty="0" smtClean="0"/>
              <a:t> et le sentiment d’efficacité seront indispensables. La reconnaissance du travail accomplit aura également beaucoup d’importance afin que </a:t>
            </a:r>
            <a:r>
              <a:rPr lang="fr-FR" sz="1600" dirty="0"/>
              <a:t>je ne sois pas découragée </a:t>
            </a:r>
            <a:r>
              <a:rPr lang="fr-FR" sz="1600" dirty="0" smtClean="0"/>
              <a:t>et que je poursuive mes efforts dans le futur.</a:t>
            </a:r>
            <a:endParaRPr lang="fr-FR" sz="1600" dirty="0"/>
          </a:p>
        </p:txBody>
      </p:sp>
      <p:pic>
        <p:nvPicPr>
          <p:cNvPr id="12" name="Picture 22" descr="http://t1.gstatic.com/images?q=tbn:ANd9GcSnI5APEaKI8LInAzsfo5ES8OX82RFc0AsIVmNG_mQCMAhHDR9Y"/>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47664" y="116632"/>
            <a:ext cx="1524000" cy="1009650"/>
          </a:xfrm>
          <a:prstGeom prst="roundRect">
            <a:avLst/>
          </a:prstGeom>
          <a:noFill/>
          <a:effectLst>
            <a:softEdge rad="31750"/>
          </a:effectLst>
          <a:extLst>
            <a:ext uri="{909E8E84-426E-40DD-AFC4-6F175D3DCCD1}">
              <a14:hiddenFill xmlns:a14="http://schemas.microsoft.com/office/drawing/2010/main">
                <a:solidFill>
                  <a:srgbClr val="FFFFFF"/>
                </a:solidFill>
              </a14:hiddenFill>
            </a:ext>
          </a:extLst>
        </p:spPr>
      </p:pic>
      <p:pic>
        <p:nvPicPr>
          <p:cNvPr id="15" name="Picture 52" descr="http://www.mediapart.fr/files/sablier.jpg"/>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13043" t="1554" r="13043" b="1554"/>
          <a:stretch/>
        </p:blipFill>
        <p:spPr bwMode="auto">
          <a:xfrm rot="514191">
            <a:off x="3975839" y="4155987"/>
            <a:ext cx="861044" cy="1341648"/>
          </a:xfrm>
          <a:prstGeom prst="ellipse">
            <a:avLst/>
          </a:prstGeom>
          <a:noFill/>
          <a:extLst>
            <a:ext uri="{909E8E84-426E-40DD-AFC4-6F175D3DCCD1}">
              <a14:hiddenFill xmlns:a14="http://schemas.microsoft.com/office/drawing/2010/main">
                <a:solidFill>
                  <a:srgbClr val="FFFFFF"/>
                </a:solidFill>
              </a14:hiddenFill>
            </a:ext>
          </a:extLst>
        </p:spPr>
      </p:pic>
      <p:sp>
        <p:nvSpPr>
          <p:cNvPr id="21" name="Rogner et arrondir un rectangle à un seul coin 20"/>
          <p:cNvSpPr/>
          <p:nvPr/>
        </p:nvSpPr>
        <p:spPr>
          <a:xfrm>
            <a:off x="5076057" y="1735952"/>
            <a:ext cx="3776101" cy="548383"/>
          </a:xfrm>
          <a:prstGeom prst="snipRound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fr-FR" b="1" dirty="0" smtClean="0"/>
              <a:t>Pour la motivation</a:t>
            </a:r>
            <a:endParaRPr lang="fr-FR" b="1" dirty="0"/>
          </a:p>
        </p:txBody>
      </p:sp>
      <p:sp>
        <p:nvSpPr>
          <p:cNvPr id="10" name="Rectangle 9"/>
          <p:cNvSpPr/>
          <p:nvPr/>
        </p:nvSpPr>
        <p:spPr>
          <a:xfrm>
            <a:off x="179512" y="3428999"/>
            <a:ext cx="4032448" cy="984503"/>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r>
              <a:rPr lang="fr-FR" sz="1600" u="sng" dirty="0" smtClean="0"/>
              <a:t>Bonne ambiance </a:t>
            </a:r>
          </a:p>
          <a:p>
            <a:pPr marL="285750" indent="-285750">
              <a:buFontTx/>
              <a:buChar char="-"/>
            </a:pPr>
            <a:r>
              <a:rPr lang="fr-FR" sz="1600" dirty="0" smtClean="0"/>
              <a:t>Musique</a:t>
            </a:r>
          </a:p>
          <a:p>
            <a:pPr marL="285750" indent="-285750">
              <a:buFontTx/>
              <a:buChar char="-"/>
            </a:pPr>
            <a:r>
              <a:rPr lang="fr-FR" sz="1600" dirty="0" smtClean="0"/>
              <a:t>bonne humeur =&gt; pas de conflit en groupe =&gt; </a:t>
            </a:r>
            <a:r>
              <a:rPr lang="fr-FR" sz="1600" dirty="0"/>
              <a:t>é</a:t>
            </a:r>
            <a:r>
              <a:rPr lang="fr-FR" sz="1600" dirty="0" smtClean="0"/>
              <a:t>galité du travail</a:t>
            </a:r>
          </a:p>
        </p:txBody>
      </p:sp>
      <p:sp>
        <p:nvSpPr>
          <p:cNvPr id="25" name="Rectangle 24"/>
          <p:cNvSpPr/>
          <p:nvPr/>
        </p:nvSpPr>
        <p:spPr>
          <a:xfrm>
            <a:off x="190732" y="5258494"/>
            <a:ext cx="4032448" cy="1472390"/>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r>
              <a:rPr lang="fr-FR" sz="1600" dirty="0">
                <a:solidFill>
                  <a:schemeClr val="tx1"/>
                </a:solidFill>
              </a:rPr>
              <a:t>M</a:t>
            </a:r>
            <a:r>
              <a:rPr lang="fr-FR" sz="1600" dirty="0" smtClean="0">
                <a:solidFill>
                  <a:schemeClr val="tx1"/>
                </a:solidFill>
              </a:rPr>
              <a:t>a satisfaction provient principalement de la reconnaissance de mon travail par autrui mais surtout la constatation de mes progrès</a:t>
            </a:r>
            <a:r>
              <a:rPr lang="fr-FR" sz="1600" dirty="0" smtClean="0">
                <a:solidFill>
                  <a:schemeClr val="tx1"/>
                </a:solidFill>
              </a:rPr>
              <a:t>.</a:t>
            </a:r>
            <a:br>
              <a:rPr lang="fr-FR" sz="1600" dirty="0" smtClean="0">
                <a:solidFill>
                  <a:schemeClr val="tx1"/>
                </a:solidFill>
              </a:rPr>
            </a:br>
            <a:r>
              <a:rPr lang="fr-FR" sz="1600" dirty="0" smtClean="0">
                <a:solidFill>
                  <a:schemeClr val="tx1"/>
                </a:solidFill>
              </a:rPr>
              <a:t>Cela m’aide à valoriser mon travail puisque j’ai tendance à le considérer comme normal même si il est le fruits de beaucoup d’efforts.</a:t>
            </a:r>
            <a:endParaRPr lang="fr-FR" sz="1600" dirty="0">
              <a:solidFill>
                <a:schemeClr val="tx1"/>
              </a:solidFill>
            </a:endParaRPr>
          </a:p>
        </p:txBody>
      </p:sp>
      <p:pic>
        <p:nvPicPr>
          <p:cNvPr id="13" name="Picture 30" descr="http://www.envie-35.org/blog/img/blog-110510-le-coaching-le-coup-de-pouce-pour-un-retour-a-l-emploi-large.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211959" y="5831121"/>
            <a:ext cx="1112159" cy="834120"/>
          </a:xfrm>
          <a:prstGeom prst="rect">
            <a:avLst/>
          </a:prstGeom>
          <a:noFill/>
          <a:effectLst>
            <a:softEdge rad="63500"/>
          </a:effectLst>
          <a:extLst>
            <a:ext uri="{909E8E84-426E-40DD-AFC4-6F175D3DCCD1}">
              <a14:hiddenFill xmlns:a14="http://schemas.microsoft.com/office/drawing/2010/main">
                <a:solidFill>
                  <a:srgbClr val="FFFFFF"/>
                </a:solidFill>
              </a14:hiddenFill>
            </a:ext>
          </a:extLst>
        </p:spPr>
      </p:pic>
      <p:sp>
        <p:nvSpPr>
          <p:cNvPr id="16" name="Rectangle 15"/>
          <p:cNvSpPr/>
          <p:nvPr/>
        </p:nvSpPr>
        <p:spPr>
          <a:xfrm>
            <a:off x="5076056" y="2348880"/>
            <a:ext cx="3764881" cy="792088"/>
          </a:xfrm>
          <a:prstGeom prst="rect">
            <a:avLst/>
          </a:prstGeom>
        </p:spPr>
        <p:style>
          <a:lnRef idx="1">
            <a:schemeClr val="accent5"/>
          </a:lnRef>
          <a:fillRef idx="2">
            <a:schemeClr val="accent5"/>
          </a:fillRef>
          <a:effectRef idx="1">
            <a:schemeClr val="accent5"/>
          </a:effectRef>
          <a:fontRef idx="minor">
            <a:schemeClr val="dk1"/>
          </a:fontRef>
        </p:style>
        <p:txBody>
          <a:bodyPr rtlCol="0" anchor="ctr"/>
          <a:lstStyle/>
          <a:p>
            <a:r>
              <a:rPr lang="fr-FR" sz="1600" dirty="0" smtClean="0">
                <a:solidFill>
                  <a:schemeClr val="tx1"/>
                </a:solidFill>
              </a:rPr>
              <a:t>Le plaisir d’apprendre vient tout d’abord de l’objectif attrayant. Il dépend ensuite des conditions dans lesquelles je suis.</a:t>
            </a:r>
            <a:endParaRPr lang="fr-FR" sz="1600" dirty="0">
              <a:solidFill>
                <a:schemeClr val="tx1"/>
              </a:solidFill>
            </a:endParaRPr>
          </a:p>
        </p:txBody>
      </p:sp>
    </p:spTree>
    <p:extLst>
      <p:ext uri="{BB962C8B-B14F-4D97-AF65-F5344CB8AC3E}">
        <p14:creationId xmlns:p14="http://schemas.microsoft.com/office/powerpoint/2010/main" val="295880173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6" name="Rogner un rectangle avec un coin diagonal 5"/>
          <p:cNvSpPr/>
          <p:nvPr/>
        </p:nvSpPr>
        <p:spPr>
          <a:xfrm rot="555968">
            <a:off x="-2598" y="4797024"/>
            <a:ext cx="3676490" cy="1240202"/>
          </a:xfrm>
          <a:prstGeom prst="snip2Diag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smtClean="0"/>
              <a:t>Lorsque le travail est conséquent, j’ai besoin de </a:t>
            </a:r>
            <a:r>
              <a:rPr lang="fr-FR" u="sng" dirty="0" smtClean="0"/>
              <a:t>planifier les tâches </a:t>
            </a:r>
            <a:r>
              <a:rPr lang="fr-FR" dirty="0" smtClean="0"/>
              <a:t>quitte à me réorganiser suivant mes envies.</a:t>
            </a:r>
            <a:endParaRPr lang="fr-FR" dirty="0"/>
          </a:p>
        </p:txBody>
      </p:sp>
      <p:sp>
        <p:nvSpPr>
          <p:cNvPr id="8" name="Rogner un rectangle avec un coin diagonal 7"/>
          <p:cNvSpPr/>
          <p:nvPr/>
        </p:nvSpPr>
        <p:spPr>
          <a:xfrm rot="1122184">
            <a:off x="5417249" y="574788"/>
            <a:ext cx="3795814" cy="1593022"/>
          </a:xfrm>
          <a:prstGeom prst="snip2Diag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fr-FR" sz="1600" dirty="0"/>
              <a:t>Moyens testés: traduction de musique, écoute de news TV, visite de site touristiques, Quizz/jeu, recherche d’informations utiles par thèmes</a:t>
            </a:r>
            <a:r>
              <a:rPr lang="fr-FR" sz="1600" dirty="0" smtClean="0"/>
              <a:t>…</a:t>
            </a:r>
          </a:p>
          <a:p>
            <a:pPr algn="just"/>
            <a:r>
              <a:rPr lang="fr-FR" sz="1600" dirty="0" smtClean="0"/>
              <a:t>Lecture, séries, correspondant</a:t>
            </a:r>
            <a:endParaRPr lang="fr-FR" sz="1600" dirty="0"/>
          </a:p>
        </p:txBody>
      </p:sp>
      <p:sp>
        <p:nvSpPr>
          <p:cNvPr id="9" name="Rectangle à coins arrondis 8"/>
          <p:cNvSpPr/>
          <p:nvPr/>
        </p:nvSpPr>
        <p:spPr>
          <a:xfrm>
            <a:off x="1259632" y="2132856"/>
            <a:ext cx="6624736" cy="2592288"/>
          </a:xfrm>
          <a:prstGeom prst="round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just"/>
            <a:r>
              <a:rPr lang="fr-FR" sz="1600" dirty="0"/>
              <a:t>Je pense que je préfère </a:t>
            </a:r>
            <a:r>
              <a:rPr lang="fr-FR" sz="1600" b="1" dirty="0"/>
              <a:t>apprendre « sur le tas ». </a:t>
            </a:r>
            <a:r>
              <a:rPr lang="fr-FR" sz="1600" dirty="0"/>
              <a:t>Comme pour tout je trouve qu’il est plus intéressant d’apprendre en </a:t>
            </a:r>
            <a:r>
              <a:rPr lang="fr-FR" sz="1600" dirty="0" smtClean="0"/>
              <a:t>pratiquant.: ce </a:t>
            </a:r>
            <a:r>
              <a:rPr lang="fr-FR" sz="1600" dirty="0"/>
              <a:t>n’est pas en lisant un livre de cuisine que l’on </a:t>
            </a:r>
            <a:r>
              <a:rPr lang="fr-FR" sz="1600" dirty="0" smtClean="0"/>
              <a:t>apprend à </a:t>
            </a:r>
            <a:r>
              <a:rPr lang="fr-FR" sz="1600" dirty="0"/>
              <a:t>cuisiner ni en regardant des courses de voiture que l’on </a:t>
            </a:r>
            <a:r>
              <a:rPr lang="fr-FR" sz="1600" dirty="0" smtClean="0"/>
              <a:t>apprend à </a:t>
            </a:r>
            <a:r>
              <a:rPr lang="fr-FR" sz="1600" dirty="0"/>
              <a:t>conduire. La théorie n’est pour </a:t>
            </a:r>
            <a:r>
              <a:rPr lang="fr-FR" sz="1600" dirty="0" smtClean="0"/>
              <a:t>moi </a:t>
            </a:r>
            <a:r>
              <a:rPr lang="fr-FR" sz="1600" dirty="0"/>
              <a:t>qu’un support vers lequel je me tourne tout d’abord pour apprendre les bases puis plus tard un des outils utiles au perfectionnement. J’ai trouvé très intéressant de pouvoir parler avec un correspondant mexicain. Savoir que je suis capable de me faire comprendre </a:t>
            </a:r>
            <a:r>
              <a:rPr lang="fr-FR" sz="1600" u="sng" dirty="0"/>
              <a:t>me réconforte</a:t>
            </a:r>
            <a:r>
              <a:rPr lang="fr-FR" sz="1600" dirty="0"/>
              <a:t>, bien que je sache que je suis loin de métriser la langue</a:t>
            </a:r>
            <a:r>
              <a:rPr lang="fr-FR" sz="1600" dirty="0" smtClean="0"/>
              <a:t>.</a:t>
            </a:r>
          </a:p>
          <a:p>
            <a:pPr algn="just"/>
            <a:r>
              <a:rPr lang="fr-FR" sz="1600" dirty="0" smtClean="0"/>
              <a:t>Meilleure constatation des progrès.</a:t>
            </a:r>
            <a:endParaRPr lang="fr-FR" sz="1600" dirty="0"/>
          </a:p>
        </p:txBody>
      </p:sp>
      <p:sp>
        <p:nvSpPr>
          <p:cNvPr id="14" name="Rogner un rectangle avec un coin diagonal 13"/>
          <p:cNvSpPr/>
          <p:nvPr/>
        </p:nvSpPr>
        <p:spPr>
          <a:xfrm rot="21190810">
            <a:off x="-86630" y="188139"/>
            <a:ext cx="4318953" cy="1838805"/>
          </a:xfrm>
          <a:prstGeom prst="snip2Diag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fr-FR" sz="1600" b="1" dirty="0"/>
              <a:t>Les langues pour moi</a:t>
            </a:r>
            <a:r>
              <a:rPr lang="fr-FR" sz="1600" dirty="0"/>
              <a:t>: de manière générale j’admire les personnes parlant couramment plusieurs langues. J’aimerais savoir en faire autant mais je n’ai pas la motivation pour en apprendre d’autre étant donné que je n’en ai pas le besoin direct.</a:t>
            </a:r>
          </a:p>
        </p:txBody>
      </p:sp>
      <p:sp>
        <p:nvSpPr>
          <p:cNvPr id="16" name="Rogner un rectangle avec un coin diagonal 15"/>
          <p:cNvSpPr/>
          <p:nvPr/>
        </p:nvSpPr>
        <p:spPr>
          <a:xfrm rot="20785339">
            <a:off x="4199257" y="4723003"/>
            <a:ext cx="5094739" cy="1725183"/>
          </a:xfrm>
          <a:prstGeom prst="snip2Diag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fr-FR" sz="1600" dirty="0"/>
              <a:t>Pour </a:t>
            </a:r>
            <a:r>
              <a:rPr lang="fr-FR" sz="1600" b="1" dirty="0"/>
              <a:t>l’assimilation à long terme </a:t>
            </a:r>
            <a:r>
              <a:rPr lang="fr-FR" sz="1600" dirty="0"/>
              <a:t>j’ai besoin de le </a:t>
            </a:r>
            <a:r>
              <a:rPr lang="fr-FR" sz="1600" u="sng" dirty="0"/>
              <a:t>faire à petits pas</a:t>
            </a:r>
            <a:r>
              <a:rPr lang="fr-FR" sz="1600" dirty="0"/>
              <a:t>, pas trop de vocabulaire/données en même temps, et aussi de </a:t>
            </a:r>
            <a:r>
              <a:rPr lang="fr-FR" sz="1600" u="sng" dirty="0"/>
              <a:t>le relier</a:t>
            </a:r>
            <a:r>
              <a:rPr lang="fr-FR" sz="1600" dirty="0"/>
              <a:t> avec quelque chose qui me touche (intérêt, quotidien), et surtout de me </a:t>
            </a:r>
            <a:r>
              <a:rPr lang="fr-FR" sz="1600" u="sng" dirty="0"/>
              <a:t>le répéter</a:t>
            </a:r>
            <a:r>
              <a:rPr lang="fr-FR" sz="1600" dirty="0"/>
              <a:t> un certain nombre de fois dans un laps de temps </a:t>
            </a:r>
            <a:r>
              <a:rPr lang="fr-FR" sz="1600" dirty="0" smtClean="0"/>
              <a:t>restreint et dans différentes situations.</a:t>
            </a:r>
            <a:endParaRPr lang="fr-FR" sz="1600" dirty="0"/>
          </a:p>
        </p:txBody>
      </p:sp>
    </p:spTree>
    <p:extLst>
      <p:ext uri="{BB962C8B-B14F-4D97-AF65-F5344CB8AC3E}">
        <p14:creationId xmlns:p14="http://schemas.microsoft.com/office/powerpoint/2010/main" val="317414724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6" name="Rogner un rectangle avec un coin du même côté 5"/>
          <p:cNvSpPr/>
          <p:nvPr/>
        </p:nvSpPr>
        <p:spPr>
          <a:xfrm>
            <a:off x="503548" y="4581128"/>
            <a:ext cx="3816424" cy="1656184"/>
          </a:xfrm>
          <a:prstGeom prst="snip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b="1" dirty="0" smtClean="0"/>
              <a:t>Moyens mis en place</a:t>
            </a:r>
          </a:p>
          <a:p>
            <a:pPr algn="ctr"/>
            <a:r>
              <a:rPr lang="fr-FR" sz="1600" dirty="0" smtClean="0"/>
              <a:t>Traduction de chansons, regarder des séries, faire des jeux, lire…</a:t>
            </a:r>
            <a:endParaRPr lang="fr-FR" sz="1600" dirty="0"/>
          </a:p>
        </p:txBody>
      </p:sp>
      <p:pic>
        <p:nvPicPr>
          <p:cNvPr id="8" name="Picture 14" descr="http://t0.gstatic.com/images?q=tbn:ANd9GcSFq8sQYEiksQm4R71ouY6vAR8cuhZNUuH_x44K9LCOU-Dwb9Lr4w"/>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21135222">
            <a:off x="-24477" y="3010763"/>
            <a:ext cx="2466975" cy="1847851"/>
          </a:xfrm>
          <a:prstGeom prst="flowChartAlternateProcess">
            <a:avLst/>
          </a:prstGeom>
          <a:noFill/>
          <a:ln w="28575">
            <a:solidFill>
              <a:schemeClr val="bg1"/>
            </a:solidFill>
          </a:ln>
          <a:effectLst>
            <a:softEdge rad="31750"/>
          </a:effectLst>
          <a:extLst>
            <a:ext uri="{909E8E84-426E-40DD-AFC4-6F175D3DCCD1}">
              <a14:hiddenFill xmlns:a14="http://schemas.microsoft.com/office/drawing/2010/main">
                <a:solidFill>
                  <a:srgbClr val="FFFFFF"/>
                </a:solidFill>
              </a14:hiddenFill>
            </a:ext>
          </a:extLst>
        </p:spPr>
      </p:pic>
      <p:sp>
        <p:nvSpPr>
          <p:cNvPr id="2" name="Ellipse 1"/>
          <p:cNvSpPr/>
          <p:nvPr/>
        </p:nvSpPr>
        <p:spPr>
          <a:xfrm>
            <a:off x="3405010" y="142775"/>
            <a:ext cx="2736304" cy="1342009"/>
          </a:xfrm>
          <a:prstGeom prst="ellipse">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lang="fr-FR" b="1" dirty="0" smtClean="0"/>
              <a:t>Apprendre l’anglais pour…?</a:t>
            </a:r>
            <a:endParaRPr lang="fr-FR" dirty="0"/>
          </a:p>
        </p:txBody>
      </p:sp>
      <p:pic>
        <p:nvPicPr>
          <p:cNvPr id="3" name="Picture 22" descr="http://t1.gstatic.com/images?q=tbn:ANd9GcSnI5APEaKI8LInAzsfo5ES8OX82RFc0AsIVmNG_mQCMAhHDR9Y"/>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411760" y="116632"/>
            <a:ext cx="1524000" cy="1009650"/>
          </a:xfrm>
          <a:prstGeom prst="roundRect">
            <a:avLst/>
          </a:prstGeom>
          <a:noFill/>
          <a:effectLst>
            <a:softEdge rad="31750"/>
          </a:effectLst>
          <a:extLst>
            <a:ext uri="{909E8E84-426E-40DD-AFC4-6F175D3DCCD1}">
              <a14:hiddenFill xmlns:a14="http://schemas.microsoft.com/office/drawing/2010/main">
                <a:solidFill>
                  <a:srgbClr val="FFFFFF"/>
                </a:solidFill>
              </a14:hiddenFill>
            </a:ext>
          </a:extLst>
        </p:spPr>
      </p:pic>
      <p:sp>
        <p:nvSpPr>
          <p:cNvPr id="4" name="Rectangle à coins arrondis 3"/>
          <p:cNvSpPr/>
          <p:nvPr/>
        </p:nvSpPr>
        <p:spPr>
          <a:xfrm>
            <a:off x="35496" y="1844824"/>
            <a:ext cx="4608512" cy="158417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b="1" dirty="0" smtClean="0"/>
              <a:t>Pourquoi apprendre l’anglais</a:t>
            </a:r>
            <a:r>
              <a:rPr lang="fr-FR" b="1" dirty="0" smtClean="0">
                <a:solidFill>
                  <a:srgbClr val="3366FF"/>
                </a:solidFill>
              </a:rPr>
              <a:t>_</a:t>
            </a:r>
          </a:p>
          <a:p>
            <a:r>
              <a:rPr lang="fr-FR" dirty="0" smtClean="0"/>
              <a:t>     </a:t>
            </a:r>
            <a:r>
              <a:rPr lang="fr-FR" sz="1600" dirty="0" smtClean="0"/>
              <a:t>Une nécessité pour le travail (relations internationales, documents en anglais…)</a:t>
            </a:r>
          </a:p>
          <a:p>
            <a:r>
              <a:rPr lang="fr-FR" sz="1600" dirty="0"/>
              <a:t> </a:t>
            </a:r>
            <a:r>
              <a:rPr lang="fr-FR" sz="1600" dirty="0" smtClean="0"/>
              <a:t>    Indispensable pour le diplôme d’ingénieur</a:t>
            </a:r>
          </a:p>
          <a:p>
            <a:r>
              <a:rPr lang="fr-FR" sz="1600" dirty="0"/>
              <a:t> </a:t>
            </a:r>
            <a:r>
              <a:rPr lang="fr-FR" sz="1600" dirty="0" smtClean="0"/>
              <a:t>    Converser avec des étrangers lors de voyage, pour mes loisirs (films, séries…)</a:t>
            </a:r>
            <a:endParaRPr lang="fr-FR" sz="1600" dirty="0"/>
          </a:p>
        </p:txBody>
      </p:sp>
      <p:sp>
        <p:nvSpPr>
          <p:cNvPr id="5" name="Rogner un rectangle avec un coin diagonal 4"/>
          <p:cNvSpPr/>
          <p:nvPr/>
        </p:nvSpPr>
        <p:spPr>
          <a:xfrm rot="21273262">
            <a:off x="4377607" y="1998365"/>
            <a:ext cx="4930121" cy="3725384"/>
          </a:xfrm>
          <a:prstGeom prst="snip2Diag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b="1" dirty="0" smtClean="0"/>
              <a:t>Etat de ma motivation? Pourquoi?</a:t>
            </a:r>
          </a:p>
          <a:p>
            <a:pPr algn="just"/>
            <a:r>
              <a:rPr lang="fr-FR" sz="1600" dirty="0" smtClean="0"/>
              <a:t>     Etant donné qu’il s’agit d’une nécessité dans le monde du travail il devient normal voire obligatoire de réussir à s’en sortir en anglais. Il n’y a </a:t>
            </a:r>
            <a:r>
              <a:rPr lang="fr-FR" sz="1600" u="sng" dirty="0" smtClean="0"/>
              <a:t>plus beaucoup de mérite</a:t>
            </a:r>
            <a:r>
              <a:rPr lang="fr-FR" sz="1600" dirty="0" smtClean="0"/>
              <a:t>, la seule gratitude est éventuellement la constatation de mes progrès. Mais cela n’est rien d’exceptionnel.</a:t>
            </a:r>
          </a:p>
          <a:p>
            <a:pPr algn="just"/>
            <a:r>
              <a:rPr lang="fr-FR" sz="1600" dirty="0" smtClean="0"/>
              <a:t>     Je </a:t>
            </a:r>
            <a:r>
              <a:rPr lang="fr-FR" sz="1600" dirty="0"/>
              <a:t>suis également un petit peu déçue voire découragée par mon niveau au vu des efforts que j’ai pu fournir à l’apprentissage de l’anglais durant mes </a:t>
            </a:r>
            <a:r>
              <a:rPr lang="fr-FR" sz="1600" dirty="0" smtClean="0"/>
              <a:t>études.</a:t>
            </a:r>
            <a:endParaRPr lang="fr-FR" sz="1600" dirty="0" smtClean="0"/>
          </a:p>
          <a:p>
            <a:pPr algn="just"/>
            <a:r>
              <a:rPr lang="fr-FR" sz="1600" dirty="0" smtClean="0"/>
              <a:t>     Je trouve encore </a:t>
            </a:r>
            <a:r>
              <a:rPr lang="fr-FR" sz="1600" dirty="0"/>
              <a:t>m</a:t>
            </a:r>
            <a:r>
              <a:rPr lang="fr-FR" sz="1600" dirty="0" smtClean="0"/>
              <a:t>a motivation dans le désir de comprendre des séries/films, de pourvoir converser avec des personnes étrangères. </a:t>
            </a:r>
          </a:p>
        </p:txBody>
      </p:sp>
      <p:pic>
        <p:nvPicPr>
          <p:cNvPr id="7" name="Picture 50" descr="http://www.japajo.com/images/d/dra/drapeau_anglais.jpg"/>
          <p:cNvPicPr>
            <a:picLocks noChangeAspect="1" noChangeArrowheads="1"/>
          </p:cNvPicPr>
          <p:nvPr/>
        </p:nvPicPr>
        <p:blipFill rotWithShape="1">
          <a:blip r:embed="rId5">
            <a:clrChange>
              <a:clrFrom>
                <a:srgbClr val="FFFFFF"/>
              </a:clrFrom>
              <a:clrTo>
                <a:srgbClr val="FFFFFF">
                  <a:alpha val="0"/>
                </a:srgbClr>
              </a:clrTo>
            </a:clrChange>
            <a:extLst>
              <a:ext uri="{28A0092B-C50C-407E-A947-70E740481C1C}">
                <a14:useLocalDpi xmlns:a14="http://schemas.microsoft.com/office/drawing/2010/main" val="0"/>
              </a:ext>
            </a:extLst>
          </a:blip>
          <a:srcRect l="9556" t="11502"/>
          <a:stretch/>
        </p:blipFill>
        <p:spPr bwMode="auto">
          <a:xfrm>
            <a:off x="-71208" y="-27384"/>
            <a:ext cx="2492630" cy="1512168"/>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18" descr="http://clg-terroir.etab.ac-lille.fr/wp-content/uploads/2012/01/rubon152.png"/>
          <p:cNvPicPr>
            <a:picLocks noChangeAspect="1" noChangeArrowheads="1"/>
          </p:cNvPicPr>
          <p:nvPr/>
        </p:nvPicPr>
        <p:blipFill rotWithShape="1">
          <a:blip r:embed="rId6">
            <a:extLst>
              <a:ext uri="{28A0092B-C50C-407E-A947-70E740481C1C}">
                <a14:useLocalDpi xmlns:a14="http://schemas.microsoft.com/office/drawing/2010/main" val="0"/>
              </a:ext>
            </a:extLst>
          </a:blip>
          <a:srcRect t="10553" r="10905" b="2119"/>
          <a:stretch/>
        </p:blipFill>
        <p:spPr bwMode="auto">
          <a:xfrm>
            <a:off x="3673594" y="1451731"/>
            <a:ext cx="1474470" cy="1128481"/>
          </a:xfrm>
          <a:prstGeom prst="ellipse">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6105658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a:blip r:embed="rId4"/>
          <a:tile tx="0" ty="0" sx="100000" sy="100000" flip="none" algn="tl"/>
        </a:blipFill>
        <a:effectLst/>
      </p:bgPr>
    </p:bg>
    <p:spTree>
      <p:nvGrpSpPr>
        <p:cNvPr id="1" name=""/>
        <p:cNvGrpSpPr/>
        <p:nvPr/>
      </p:nvGrpSpPr>
      <p:grpSpPr>
        <a:xfrm>
          <a:off x="0" y="0"/>
          <a:ext cx="0" cy="0"/>
          <a:chOff x="0" y="0"/>
          <a:chExt cx="0" cy="0"/>
        </a:xfrm>
      </p:grpSpPr>
      <p:sp>
        <p:nvSpPr>
          <p:cNvPr id="6" name="Rogner un rectangle avec un coin du même côté 5"/>
          <p:cNvSpPr/>
          <p:nvPr/>
        </p:nvSpPr>
        <p:spPr>
          <a:xfrm>
            <a:off x="503548" y="4365104"/>
            <a:ext cx="3816424" cy="1872208"/>
          </a:xfrm>
          <a:prstGeom prst="snip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b="1" dirty="0" smtClean="0"/>
              <a:t>Moyens mis en place</a:t>
            </a:r>
          </a:p>
          <a:p>
            <a:pPr algn="ctr"/>
            <a:r>
              <a:rPr lang="fr-FR" sz="1600" dirty="0" smtClean="0"/>
              <a:t>Ecouter des musiques, Regarder des sites de tourismes en espagnol, avoir un correspondant, lire</a:t>
            </a:r>
            <a:endParaRPr lang="fr-FR" sz="1600" dirty="0"/>
          </a:p>
        </p:txBody>
      </p:sp>
      <p:pic>
        <p:nvPicPr>
          <p:cNvPr id="9" name="Picture 6" descr="http://perlbal.hi-pi.com/blog-images/171354/gd/1276976298/Voyage-en-Espagne-1258-GRENADE-Visite-de-l-Alhambra-PALAIS-DES-LIONS.jpg"/>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11549"/>
          <a:stretch/>
        </p:blipFill>
        <p:spPr bwMode="auto">
          <a:xfrm rot="20823077">
            <a:off x="-237165" y="2981971"/>
            <a:ext cx="1481424" cy="2149390"/>
          </a:xfrm>
          <a:prstGeom prst="flowChartAlternateProcess">
            <a:avLst/>
          </a:prstGeom>
          <a:noFill/>
          <a:ln w="38100">
            <a:solidFill>
              <a:schemeClr val="tx1"/>
            </a:solidFill>
          </a:ln>
          <a:effectLst>
            <a:softEdge rad="31750"/>
          </a:effectLst>
          <a:extLst>
            <a:ext uri="{909E8E84-426E-40DD-AFC4-6F175D3DCCD1}">
              <a14:hiddenFill xmlns:a14="http://schemas.microsoft.com/office/drawing/2010/main">
                <a:solidFill>
                  <a:srgbClr val="FFFFFF"/>
                </a:solidFill>
              </a14:hiddenFill>
            </a:ext>
          </a:extLst>
        </p:spPr>
      </p:pic>
      <p:sp>
        <p:nvSpPr>
          <p:cNvPr id="4" name="Rectangle à coins arrondis 3"/>
          <p:cNvSpPr/>
          <p:nvPr/>
        </p:nvSpPr>
        <p:spPr>
          <a:xfrm>
            <a:off x="251520" y="1844824"/>
            <a:ext cx="4392488" cy="158417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b="1" dirty="0" smtClean="0"/>
              <a:t>Pourquoi apprendre l’espagnol?</a:t>
            </a:r>
          </a:p>
          <a:p>
            <a:pPr marL="285750" indent="-285750">
              <a:buFontTx/>
              <a:buChar char="-"/>
            </a:pPr>
            <a:r>
              <a:rPr lang="fr-FR" sz="1600" dirty="0" smtClean="0"/>
              <a:t>Une culture attrayante, pleine </a:t>
            </a:r>
            <a:br>
              <a:rPr lang="fr-FR" sz="1600" dirty="0" smtClean="0"/>
            </a:br>
            <a:r>
              <a:rPr lang="fr-FR" sz="1600" dirty="0" smtClean="0"/>
              <a:t>de vie</a:t>
            </a:r>
          </a:p>
          <a:p>
            <a:pPr marL="285750" indent="-285750">
              <a:buFontTx/>
              <a:buChar char="-"/>
            </a:pPr>
            <a:r>
              <a:rPr lang="fr-FR" sz="1600" dirty="0" smtClean="0"/>
              <a:t>Un pays chaleureux</a:t>
            </a:r>
          </a:p>
        </p:txBody>
      </p:sp>
      <p:pic>
        <p:nvPicPr>
          <p:cNvPr id="10" name="Picture 2" descr="http://1.bp.blogspot.com/-kaaXLEDfYo0/TwWwRqv7P8I/AAAAAAAADlA/s5RZR_46xWg/s1600/gaudi2.jp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rot="464735">
            <a:off x="3966908" y="1012750"/>
            <a:ext cx="1835696" cy="2375391"/>
          </a:xfrm>
          <a:prstGeom prst="roundRect">
            <a:avLst/>
          </a:prstGeom>
          <a:noFill/>
          <a:effectLst>
            <a:softEdge rad="31750"/>
          </a:effectLst>
          <a:extLst>
            <a:ext uri="{909E8E84-426E-40DD-AFC4-6F175D3DCCD1}">
              <a14:hiddenFill xmlns:a14="http://schemas.microsoft.com/office/drawing/2010/main">
                <a:solidFill>
                  <a:srgbClr val="FFFFFF"/>
                </a:solidFill>
              </a14:hiddenFill>
            </a:ext>
          </a:extLst>
        </p:spPr>
      </p:pic>
      <p:sp>
        <p:nvSpPr>
          <p:cNvPr id="5" name="Rogner un rectangle avec un coin diagonal 4"/>
          <p:cNvSpPr/>
          <p:nvPr/>
        </p:nvSpPr>
        <p:spPr>
          <a:xfrm rot="21163394">
            <a:off x="4435820" y="2600215"/>
            <a:ext cx="4930121" cy="3313992"/>
          </a:xfrm>
          <a:prstGeom prst="snip2Diag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b="1" dirty="0" smtClean="0"/>
              <a:t>Etat de ma motivation? Pourquoi?</a:t>
            </a:r>
          </a:p>
          <a:p>
            <a:pPr algn="just"/>
            <a:r>
              <a:rPr lang="fr-FR" sz="1600" dirty="0" smtClean="0"/>
              <a:t>     Au contraire de l’anglais, l’espagnol n’est pas indispensable pour mon métier futur, bien que cela puisse constituer un plus. Mon envie d’apprendre l’espagnol est beaucoup plus tournée vers des </a:t>
            </a:r>
            <a:r>
              <a:rPr lang="fr-FR" sz="1600" u="sng" dirty="0" smtClean="0"/>
              <a:t>désirs personnels</a:t>
            </a:r>
            <a:r>
              <a:rPr lang="fr-FR" sz="1600" dirty="0" smtClean="0"/>
              <a:t>: l’envie de voyager, de faire de nouvelles expériences. Cela me rend enthousiaste.</a:t>
            </a:r>
          </a:p>
          <a:p>
            <a:pPr algn="just"/>
            <a:r>
              <a:rPr lang="fr-FR" sz="1600" dirty="0" smtClean="0"/>
              <a:t>     Cependant le fait de ne pas pouvoir mettre en pratique mes connaissances rapidement ne me pousse pas à poursuivre mon apprentissage. Je le fais de manière éparse.</a:t>
            </a:r>
            <a:endParaRPr lang="fr-FR" sz="1600" dirty="0"/>
          </a:p>
        </p:txBody>
      </p:sp>
      <p:pic>
        <p:nvPicPr>
          <p:cNvPr id="8" name="Picture 42" descr="http://www.wildgamestudio.com/wordpress/wp-content/uploads/2011/02/Espagne-drapeau-espagnol.png"/>
          <p:cNvPicPr>
            <a:picLocks noChangeAspect="1" noChangeArrowheads="1"/>
          </p:cNvPicPr>
          <p:nvPr/>
        </p:nvPicPr>
        <p:blipFill rotWithShape="1">
          <a:blip r:embed="rId7" cstate="print">
            <a:extLst>
              <a:ext uri="{28A0092B-C50C-407E-A947-70E740481C1C}">
                <a14:useLocalDpi xmlns:a14="http://schemas.microsoft.com/office/drawing/2010/main" val="0"/>
              </a:ext>
            </a:extLst>
          </a:blip>
          <a:srcRect r="14766"/>
          <a:stretch/>
        </p:blipFill>
        <p:spPr bwMode="auto">
          <a:xfrm>
            <a:off x="6401083" y="0"/>
            <a:ext cx="2742917" cy="1863495"/>
          </a:xfrm>
          <a:prstGeom prst="rect">
            <a:avLst/>
          </a:prstGeom>
          <a:noFill/>
          <a:extLst>
            <a:ext uri="{909E8E84-426E-40DD-AFC4-6F175D3DCCD1}">
              <a14:hiddenFill xmlns:a14="http://schemas.microsoft.com/office/drawing/2010/main">
                <a:solidFill>
                  <a:srgbClr val="FFFFFF"/>
                </a:solidFill>
              </a14:hiddenFill>
            </a:ext>
          </a:extLst>
        </p:spPr>
      </p:pic>
      <p:sp>
        <p:nvSpPr>
          <p:cNvPr id="2" name="Ellipse 1"/>
          <p:cNvSpPr/>
          <p:nvPr/>
        </p:nvSpPr>
        <p:spPr>
          <a:xfrm>
            <a:off x="3405010" y="142775"/>
            <a:ext cx="2736304" cy="1342009"/>
          </a:xfrm>
          <a:prstGeom prst="ellipse">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lang="fr-FR" b="1" dirty="0" smtClean="0"/>
              <a:t>Apprendre l’espagnol</a:t>
            </a:r>
            <a:br>
              <a:rPr lang="fr-FR" b="1" dirty="0" smtClean="0"/>
            </a:br>
            <a:r>
              <a:rPr lang="fr-FR" b="1" dirty="0" smtClean="0"/>
              <a:t> pour…?</a:t>
            </a:r>
            <a:endParaRPr lang="fr-FR" dirty="0"/>
          </a:p>
        </p:txBody>
      </p:sp>
      <p:pic>
        <p:nvPicPr>
          <p:cNvPr id="3" name="Picture 22" descr="http://t1.gstatic.com/images?q=tbn:ANd9GcSnI5APEaKI8LInAzsfo5ES8OX82RFc0AsIVmNG_mQCMAhHDR9Y"/>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411760" y="116632"/>
            <a:ext cx="1524000" cy="1009650"/>
          </a:xfrm>
          <a:prstGeom prst="roundRect">
            <a:avLst/>
          </a:prstGeom>
          <a:noFill/>
          <a:effectLst>
            <a:softEdge rad="31750"/>
          </a:effectLst>
          <a:extLst>
            <a:ext uri="{909E8E84-426E-40DD-AFC4-6F175D3DCCD1}">
              <a14:hiddenFill xmlns:a14="http://schemas.microsoft.com/office/drawing/2010/main">
                <a:solidFill>
                  <a:srgbClr val="FFFFFF"/>
                </a:solidFill>
              </a14:hiddenFill>
            </a:ext>
          </a:extLst>
        </p:spPr>
      </p:pic>
      <p:pic>
        <p:nvPicPr>
          <p:cNvPr id="7" name="Clandestino1.mp3">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9"/>
          <a:stretch>
            <a:fillRect/>
          </a:stretch>
        </p:blipFill>
        <p:spPr>
          <a:xfrm>
            <a:off x="755576" y="332656"/>
            <a:ext cx="609600" cy="609600"/>
          </a:xfrm>
          <a:prstGeom prst="rect">
            <a:avLst/>
          </a:prstGeom>
        </p:spPr>
      </p:pic>
    </p:spTree>
    <p:extLst>
      <p:ext uri="{BB962C8B-B14F-4D97-AF65-F5344CB8AC3E}">
        <p14:creationId xmlns:p14="http://schemas.microsoft.com/office/powerpoint/2010/main" val="993491841"/>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7"/>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94121" fill="hold"/>
                                        <p:tgtEl>
                                          <p:spTgt spid="7"/>
                                        </p:tgtEl>
                                      </p:cBhvr>
                                    </p:cmd>
                                  </p:childTnLst>
                                </p:cTn>
                              </p:par>
                            </p:childTnLst>
                          </p:cTn>
                        </p:par>
                      </p:childTnLst>
                    </p:cTn>
                  </p:par>
                </p:childTnLst>
              </p:cTn>
              <p:nextCondLst>
                <p:cond evt="onClick" delay="0">
                  <p:tgtEl>
                    <p:spTgt spid="7"/>
                  </p:tgtEl>
                </p:cond>
              </p:nextCondLst>
            </p:seq>
            <p:audio>
              <p:cMediaNode vol="80000">
                <p:cTn id="7" fill="hold" display="0">
                  <p:stCondLst>
                    <p:cond delay="indefinite"/>
                  </p:stCondLst>
                  <p:endCondLst>
                    <p:cond evt="onStopAudio" delay="0">
                      <p:tgtEl>
                        <p:sldTgt/>
                      </p:tgtEl>
                    </p:cond>
                  </p:endCondLst>
                </p:cTn>
                <p:tgtEl>
                  <p:spTgt spid="7"/>
                </p:tgtEl>
              </p:cMediaNode>
            </p:audio>
          </p:childTnLst>
        </p:cTn>
      </p:par>
    </p:tnLst>
  </p:timing>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476</TotalTime>
  <Words>628</Words>
  <Application>Microsoft Office PowerPoint</Application>
  <PresentationFormat>Affichage à l'écran (4:3)</PresentationFormat>
  <Paragraphs>49</Paragraphs>
  <Slides>5</Slides>
  <Notes>0</Notes>
  <HiddenSlides>0</HiddenSlides>
  <MMClips>1</MMClips>
  <ScaleCrop>false</ScaleCrop>
  <HeadingPairs>
    <vt:vector size="4" baseType="variant">
      <vt:variant>
        <vt:lpstr>Thème</vt:lpstr>
      </vt:variant>
      <vt:variant>
        <vt:i4>1</vt:i4>
      </vt:variant>
      <vt:variant>
        <vt:lpstr>Titres des diapositives</vt:lpstr>
      </vt:variant>
      <vt:variant>
        <vt:i4>5</vt:i4>
      </vt:variant>
    </vt:vector>
  </HeadingPairs>
  <TitlesOfParts>
    <vt:vector size="6" baseType="lpstr">
      <vt:lpstr>Thème Office</vt:lpstr>
      <vt:lpstr>Présentation PowerPoint</vt:lpstr>
      <vt:lpstr>Présentation PowerPoint</vt:lpstr>
      <vt:lpstr>Présentation PowerPoint</vt:lpstr>
      <vt:lpstr>Présentation PowerPoint</vt:lpstr>
      <vt:lpstr>Présentation PowerPoint</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PAULINE</dc:creator>
  <cp:lastModifiedBy>Pauline</cp:lastModifiedBy>
  <cp:revision>48</cp:revision>
  <dcterms:created xsi:type="dcterms:W3CDTF">2012-06-09T10:50:32Z</dcterms:created>
  <dcterms:modified xsi:type="dcterms:W3CDTF">2012-06-25T07:42:45Z</dcterms:modified>
</cp:coreProperties>
</file>